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20"/>
  </p:notesMasterIdLst>
  <p:sldIdLst>
    <p:sldId id="258" r:id="rId5"/>
    <p:sldId id="267" r:id="rId6"/>
    <p:sldId id="275" r:id="rId7"/>
    <p:sldId id="273" r:id="rId8"/>
    <p:sldId id="271" r:id="rId9"/>
    <p:sldId id="279" r:id="rId10"/>
    <p:sldId id="280" r:id="rId11"/>
    <p:sldId id="281" r:id="rId12"/>
    <p:sldId id="282" r:id="rId13"/>
    <p:sldId id="283" r:id="rId14"/>
    <p:sldId id="284" r:id="rId15"/>
    <p:sldId id="285" r:id="rId16"/>
    <p:sldId id="286" r:id="rId17"/>
    <p:sldId id="288" r:id="rId18"/>
    <p:sldId id="266"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2" autoAdjust="0"/>
    <p:restoredTop sz="92326" autoAdjust="0"/>
  </p:normalViewPr>
  <p:slideViewPr>
    <p:cSldViewPr snapToGrid="0">
      <p:cViewPr varScale="1">
        <p:scale>
          <a:sx n="67" d="100"/>
          <a:sy n="67" d="100"/>
        </p:scale>
        <p:origin x="396" y="72"/>
      </p:cViewPr>
      <p:guideLst/>
    </p:cSldViewPr>
  </p:slideViewPr>
  <p:outlineViewPr>
    <p:cViewPr>
      <p:scale>
        <a:sx n="33" d="100"/>
        <a:sy n="33" d="100"/>
      </p:scale>
      <p:origin x="0" y="0"/>
    </p:cViewPr>
  </p:outlineViewPr>
  <p:notesTextViewPr>
    <p:cViewPr>
      <p:scale>
        <a:sx n="125" d="100"/>
        <a:sy n="125" d="100"/>
      </p:scale>
      <p:origin x="0" y="0"/>
    </p:cViewPr>
  </p:notesTextViewPr>
  <p:sorterViewPr>
    <p:cViewPr varScale="1">
      <p:scale>
        <a:sx n="100" d="100"/>
        <a:sy n="100" d="100"/>
      </p:scale>
      <p:origin x="0" y="0"/>
    </p:cViewPr>
  </p:sorterViewPr>
  <p:notesViewPr>
    <p:cSldViewPr snapToGrid="0">
      <p:cViewPr varScale="1">
        <p:scale>
          <a:sx n="84" d="100"/>
          <a:sy n="84" d="100"/>
        </p:scale>
        <p:origin x="3192"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D37321B6-4EDA-4999-9CAF-7C4D1DA019F5}"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D2B56681-8986-4555-A6E4-D356CDD6F693}">
      <dgm:prSet/>
      <dgm:spPr/>
      <dgm:t>
        <a:bodyPr/>
        <a:lstStyle/>
        <a:p>
          <a:pPr algn="l"/>
          <a:r>
            <a:rPr lang="en-CA" dirty="0"/>
            <a:t>R/S must meet:</a:t>
          </a:r>
        </a:p>
        <a:p>
          <a:pPr algn="l"/>
          <a:r>
            <a:rPr lang="en-CA" dirty="0"/>
            <a:t>- the objectives in the Order, and </a:t>
          </a:r>
        </a:p>
        <a:p>
          <a:pPr algn="l"/>
          <a:r>
            <a:rPr lang="en-CA" dirty="0"/>
            <a:t>- the requirements under the Notice</a:t>
          </a:r>
          <a:endParaRPr lang="en-US" dirty="0"/>
        </a:p>
      </dgm:t>
    </dgm:pt>
    <dgm:pt modelId="{4955321B-3DED-4970-8C2C-C69BC7CF582D}" type="parTrans" cxnId="{0FA9376A-93A0-4CA6-8BFD-99F69FA8EDD0}">
      <dgm:prSet/>
      <dgm:spPr/>
      <dgm:t>
        <a:bodyPr/>
        <a:lstStyle/>
        <a:p>
          <a:endParaRPr lang="en-US"/>
        </a:p>
      </dgm:t>
    </dgm:pt>
    <dgm:pt modelId="{4A409808-8364-4AED-84C8-8B7911EACF27}" type="sibTrans" cxnId="{0FA9376A-93A0-4CA6-8BFD-99F69FA8EDD0}">
      <dgm:prSet/>
      <dgm:spPr/>
      <dgm:t>
        <a:bodyPr/>
        <a:lstStyle/>
        <a:p>
          <a:endParaRPr lang="en-US"/>
        </a:p>
      </dgm:t>
    </dgm:pt>
    <dgm:pt modelId="{3DEC3FBB-E81C-401D-90FE-E1C7DBDBCDB0}">
      <dgm:prSet/>
      <dgm:spPr/>
      <dgm:t>
        <a:bodyPr/>
        <a:lstStyle/>
        <a:p>
          <a:r>
            <a:rPr lang="en-CA" dirty="0"/>
            <a:t>As with any R/S, it must </a:t>
          </a:r>
        </a:p>
        <a:p>
          <a:r>
            <a:rPr lang="en-CA" dirty="0"/>
            <a:t>- meet the consistency test</a:t>
          </a:r>
        </a:p>
        <a:p>
          <a:r>
            <a:rPr lang="en-CA" dirty="0"/>
            <a:t>- be measurable and/or verifiable</a:t>
          </a:r>
          <a:endParaRPr lang="en-US" dirty="0"/>
        </a:p>
      </dgm:t>
    </dgm:pt>
    <dgm:pt modelId="{8D6E5485-3BD1-4ACA-8161-04B868F72A66}" type="parTrans" cxnId="{E26BDF56-0C05-4C16-9947-229651D3D56E}">
      <dgm:prSet/>
      <dgm:spPr/>
      <dgm:t>
        <a:bodyPr/>
        <a:lstStyle/>
        <a:p>
          <a:endParaRPr lang="en-US"/>
        </a:p>
      </dgm:t>
    </dgm:pt>
    <dgm:pt modelId="{73B03F88-6ED1-43AD-ABF0-B928B8B179DB}" type="sibTrans" cxnId="{E26BDF56-0C05-4C16-9947-229651D3D56E}">
      <dgm:prSet/>
      <dgm:spPr/>
      <dgm:t>
        <a:bodyPr/>
        <a:lstStyle/>
        <a:p>
          <a:endParaRPr lang="en-US"/>
        </a:p>
      </dgm:t>
    </dgm:pt>
    <dgm:pt modelId="{76E1623B-E214-4567-8432-AD931B22ED2B}">
      <dgm:prSet/>
      <dgm:spPr/>
      <dgm:t>
        <a:bodyPr/>
        <a:lstStyle/>
        <a:p>
          <a:r>
            <a:rPr lang="en-CA" dirty="0"/>
            <a:t>R/S: there is a range of options to consider depending on</a:t>
          </a:r>
        </a:p>
        <a:p>
          <a:r>
            <a:rPr lang="en-CA" dirty="0"/>
            <a:t>-  the complexity </a:t>
          </a:r>
        </a:p>
        <a:p>
          <a:r>
            <a:rPr lang="en-CA" dirty="0"/>
            <a:t>- desired flexibility</a:t>
          </a:r>
        </a:p>
        <a:p>
          <a:r>
            <a:rPr lang="en-CA" dirty="0"/>
            <a:t>- number of overlaps with other plan holders</a:t>
          </a:r>
        </a:p>
        <a:p>
          <a:r>
            <a:rPr lang="en-CA" dirty="0"/>
            <a:t>- etc.</a:t>
          </a:r>
          <a:endParaRPr lang="en-US" dirty="0"/>
        </a:p>
      </dgm:t>
    </dgm:pt>
    <dgm:pt modelId="{F41041BE-8153-44B4-A11F-352B6C148754}" type="parTrans" cxnId="{FABAAC96-C5EE-449A-831F-DB0B73879AD9}">
      <dgm:prSet/>
      <dgm:spPr/>
      <dgm:t>
        <a:bodyPr/>
        <a:lstStyle/>
        <a:p>
          <a:endParaRPr lang="en-US"/>
        </a:p>
      </dgm:t>
    </dgm:pt>
    <dgm:pt modelId="{1182F879-84A5-46C6-B0F4-2415451B4136}" type="sibTrans" cxnId="{FABAAC96-C5EE-449A-831F-DB0B73879AD9}">
      <dgm:prSet/>
      <dgm:spPr/>
      <dgm:t>
        <a:bodyPr/>
        <a:lstStyle/>
        <a:p>
          <a:endParaRPr lang="en-US"/>
        </a:p>
      </dgm:t>
    </dgm:pt>
    <dgm:pt modelId="{C8EC70AD-1897-41F4-889A-DEF7E1EAF77E}" type="pres">
      <dgm:prSet presAssocID="{D37321B6-4EDA-4999-9CAF-7C4D1DA019F5}" presName="root" presStyleCnt="0">
        <dgm:presLayoutVars>
          <dgm:dir/>
          <dgm:resizeHandles val="exact"/>
        </dgm:presLayoutVars>
      </dgm:prSet>
      <dgm:spPr/>
    </dgm:pt>
    <dgm:pt modelId="{C564E336-F829-44DB-9429-612D1A0A79FF}" type="pres">
      <dgm:prSet presAssocID="{D2B56681-8986-4555-A6E4-D356CDD6F693}" presName="compNode" presStyleCnt="0"/>
      <dgm:spPr/>
    </dgm:pt>
    <dgm:pt modelId="{5EA6E227-7B48-4AA6-89AC-686EEF781B1C}" type="pres">
      <dgm:prSet presAssocID="{D2B56681-8986-4555-A6E4-D356CDD6F693}" presName="bgRect" presStyleLbl="bgShp" presStyleIdx="0" presStyleCnt="3" custLinFactY="-22969" custLinFactNeighborX="-6274" custLinFactNeighborY="-100000"/>
      <dgm:spPr/>
    </dgm:pt>
    <dgm:pt modelId="{CD4238B6-1C44-4A13-B6DA-CD0B6F18CCAF}" type="pres">
      <dgm:prSet presAssocID="{D2B56681-8986-4555-A6E4-D356CDD6F693}"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cument"/>
        </a:ext>
      </dgm:extLst>
    </dgm:pt>
    <dgm:pt modelId="{A45E3216-954E-44B5-807F-DAB1CA59F7DD}" type="pres">
      <dgm:prSet presAssocID="{D2B56681-8986-4555-A6E4-D356CDD6F693}" presName="spaceRect" presStyleCnt="0"/>
      <dgm:spPr/>
    </dgm:pt>
    <dgm:pt modelId="{D21C7EAA-1AD2-4EE4-9F2D-5CC068E47D52}" type="pres">
      <dgm:prSet presAssocID="{D2B56681-8986-4555-A6E4-D356CDD6F693}" presName="parTx" presStyleLbl="revTx" presStyleIdx="0" presStyleCnt="3">
        <dgm:presLayoutVars>
          <dgm:chMax val="0"/>
          <dgm:chPref val="0"/>
        </dgm:presLayoutVars>
      </dgm:prSet>
      <dgm:spPr/>
    </dgm:pt>
    <dgm:pt modelId="{E011B725-1C62-436E-BA9B-C0414907BB16}" type="pres">
      <dgm:prSet presAssocID="{4A409808-8364-4AED-84C8-8B7911EACF27}" presName="sibTrans" presStyleCnt="0"/>
      <dgm:spPr/>
    </dgm:pt>
    <dgm:pt modelId="{2E4B34ED-A5B9-45FC-88AF-0A3EB4B0303B}" type="pres">
      <dgm:prSet presAssocID="{3DEC3FBB-E81C-401D-90FE-E1C7DBDBCDB0}" presName="compNode" presStyleCnt="0"/>
      <dgm:spPr/>
    </dgm:pt>
    <dgm:pt modelId="{F7BDA498-6C4C-4A1C-AC33-1E432A0FABAA}" type="pres">
      <dgm:prSet presAssocID="{3DEC3FBB-E81C-401D-90FE-E1C7DBDBCDB0}" presName="bgRect" presStyleLbl="bgShp" presStyleIdx="1" presStyleCnt="3"/>
      <dgm:spPr/>
    </dgm:pt>
    <dgm:pt modelId="{5F57B5C8-6F07-477B-9087-958F465978E9}" type="pres">
      <dgm:prSet presAssocID="{3DEC3FBB-E81C-401D-90FE-E1C7DBDBCDB0}"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resentation with Checklist"/>
        </a:ext>
      </dgm:extLst>
    </dgm:pt>
    <dgm:pt modelId="{213CEB4C-4D75-4614-93DC-5A0862459823}" type="pres">
      <dgm:prSet presAssocID="{3DEC3FBB-E81C-401D-90FE-E1C7DBDBCDB0}" presName="spaceRect" presStyleCnt="0"/>
      <dgm:spPr/>
    </dgm:pt>
    <dgm:pt modelId="{C2845D5D-BDC4-4868-BA52-EE9BA4639D38}" type="pres">
      <dgm:prSet presAssocID="{3DEC3FBB-E81C-401D-90FE-E1C7DBDBCDB0}" presName="parTx" presStyleLbl="revTx" presStyleIdx="1" presStyleCnt="3">
        <dgm:presLayoutVars>
          <dgm:chMax val="0"/>
          <dgm:chPref val="0"/>
        </dgm:presLayoutVars>
      </dgm:prSet>
      <dgm:spPr/>
    </dgm:pt>
    <dgm:pt modelId="{C27B19D9-CD2B-4539-BD72-28203732BE21}" type="pres">
      <dgm:prSet presAssocID="{73B03F88-6ED1-43AD-ABF0-B928B8B179DB}" presName="sibTrans" presStyleCnt="0"/>
      <dgm:spPr/>
    </dgm:pt>
    <dgm:pt modelId="{6BA77074-E370-4A4B-A672-3F1604DF3B8C}" type="pres">
      <dgm:prSet presAssocID="{76E1623B-E214-4567-8432-AD931B22ED2B}" presName="compNode" presStyleCnt="0"/>
      <dgm:spPr/>
    </dgm:pt>
    <dgm:pt modelId="{B1D5817E-EE76-4C93-ADE8-01C94D0B9346}" type="pres">
      <dgm:prSet presAssocID="{76E1623B-E214-4567-8432-AD931B22ED2B}" presName="bgRect" presStyleLbl="bgShp" presStyleIdx="2" presStyleCnt="3" custLinFactNeighborX="3643" custLinFactNeighborY="81824"/>
      <dgm:spPr/>
    </dgm:pt>
    <dgm:pt modelId="{2DD53424-7568-4A17-A76C-30C095BF9115}" type="pres">
      <dgm:prSet presAssocID="{76E1623B-E214-4567-8432-AD931B22ED2B}"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yncing Cloud"/>
        </a:ext>
      </dgm:extLst>
    </dgm:pt>
    <dgm:pt modelId="{D8A29AD1-BD26-4BE4-9797-6966899C54A8}" type="pres">
      <dgm:prSet presAssocID="{76E1623B-E214-4567-8432-AD931B22ED2B}" presName="spaceRect" presStyleCnt="0"/>
      <dgm:spPr/>
    </dgm:pt>
    <dgm:pt modelId="{21F60D5E-8320-44E7-A334-B51E9328619A}" type="pres">
      <dgm:prSet presAssocID="{76E1623B-E214-4567-8432-AD931B22ED2B}" presName="parTx" presStyleLbl="revTx" presStyleIdx="2" presStyleCnt="3">
        <dgm:presLayoutVars>
          <dgm:chMax val="0"/>
          <dgm:chPref val="0"/>
        </dgm:presLayoutVars>
      </dgm:prSet>
      <dgm:spPr/>
    </dgm:pt>
  </dgm:ptLst>
  <dgm:cxnLst>
    <dgm:cxn modelId="{BA619633-130D-4BEF-808C-7EFD31529178}" type="presOf" srcId="{D37321B6-4EDA-4999-9CAF-7C4D1DA019F5}" destId="{C8EC70AD-1897-41F4-889A-DEF7E1EAF77E}" srcOrd="0" destOrd="0" presId="urn:microsoft.com/office/officeart/2018/2/layout/IconVerticalSolidList"/>
    <dgm:cxn modelId="{0FA9376A-93A0-4CA6-8BFD-99F69FA8EDD0}" srcId="{D37321B6-4EDA-4999-9CAF-7C4D1DA019F5}" destId="{D2B56681-8986-4555-A6E4-D356CDD6F693}" srcOrd="0" destOrd="0" parTransId="{4955321B-3DED-4970-8C2C-C69BC7CF582D}" sibTransId="{4A409808-8364-4AED-84C8-8B7911EACF27}"/>
    <dgm:cxn modelId="{E26BDF56-0C05-4C16-9947-229651D3D56E}" srcId="{D37321B6-4EDA-4999-9CAF-7C4D1DA019F5}" destId="{3DEC3FBB-E81C-401D-90FE-E1C7DBDBCDB0}" srcOrd="1" destOrd="0" parTransId="{8D6E5485-3BD1-4ACA-8161-04B868F72A66}" sibTransId="{73B03F88-6ED1-43AD-ABF0-B928B8B179DB}"/>
    <dgm:cxn modelId="{FABAAC96-C5EE-449A-831F-DB0B73879AD9}" srcId="{D37321B6-4EDA-4999-9CAF-7C4D1DA019F5}" destId="{76E1623B-E214-4567-8432-AD931B22ED2B}" srcOrd="2" destOrd="0" parTransId="{F41041BE-8153-44B4-A11F-352B6C148754}" sibTransId="{1182F879-84A5-46C6-B0F4-2415451B4136}"/>
    <dgm:cxn modelId="{7FB388A1-E7A3-4CB3-BF1F-7EBF45045C2A}" type="presOf" srcId="{3DEC3FBB-E81C-401D-90FE-E1C7DBDBCDB0}" destId="{C2845D5D-BDC4-4868-BA52-EE9BA4639D38}" srcOrd="0" destOrd="0" presId="urn:microsoft.com/office/officeart/2018/2/layout/IconVerticalSolidList"/>
    <dgm:cxn modelId="{11265BF6-C48B-4950-BB7B-DB647F98DBD8}" type="presOf" srcId="{D2B56681-8986-4555-A6E4-D356CDD6F693}" destId="{D21C7EAA-1AD2-4EE4-9F2D-5CC068E47D52}" srcOrd="0" destOrd="0" presId="urn:microsoft.com/office/officeart/2018/2/layout/IconVerticalSolidList"/>
    <dgm:cxn modelId="{4199659F-E7C9-45C4-97AA-C720F6146B3F}" type="presOf" srcId="{76E1623B-E214-4567-8432-AD931B22ED2B}" destId="{21F60D5E-8320-44E7-A334-B51E9328619A}" srcOrd="0" destOrd="0" presId="urn:microsoft.com/office/officeart/2018/2/layout/IconVerticalSolidList"/>
    <dgm:cxn modelId="{4312C85F-B2C5-4D97-BB23-736CC4100D26}" type="presParOf" srcId="{C8EC70AD-1897-41F4-889A-DEF7E1EAF77E}" destId="{C564E336-F829-44DB-9429-612D1A0A79FF}" srcOrd="0" destOrd="0" presId="urn:microsoft.com/office/officeart/2018/2/layout/IconVerticalSolidList"/>
    <dgm:cxn modelId="{8309BE62-0788-4629-BEFB-024D71B7786D}" type="presParOf" srcId="{C564E336-F829-44DB-9429-612D1A0A79FF}" destId="{5EA6E227-7B48-4AA6-89AC-686EEF781B1C}" srcOrd="0" destOrd="0" presId="urn:microsoft.com/office/officeart/2018/2/layout/IconVerticalSolidList"/>
    <dgm:cxn modelId="{45FBBDD9-AC1E-4158-B03C-7A17467F8A39}" type="presParOf" srcId="{C564E336-F829-44DB-9429-612D1A0A79FF}" destId="{CD4238B6-1C44-4A13-B6DA-CD0B6F18CCAF}" srcOrd="1" destOrd="0" presId="urn:microsoft.com/office/officeart/2018/2/layout/IconVerticalSolidList"/>
    <dgm:cxn modelId="{B8E6CA9C-62ED-455F-BE42-F4DA439CDD54}" type="presParOf" srcId="{C564E336-F829-44DB-9429-612D1A0A79FF}" destId="{A45E3216-954E-44B5-807F-DAB1CA59F7DD}" srcOrd="2" destOrd="0" presId="urn:microsoft.com/office/officeart/2018/2/layout/IconVerticalSolidList"/>
    <dgm:cxn modelId="{45FD05A9-55BE-42F4-84F3-640FE3EA983F}" type="presParOf" srcId="{C564E336-F829-44DB-9429-612D1A0A79FF}" destId="{D21C7EAA-1AD2-4EE4-9F2D-5CC068E47D52}" srcOrd="3" destOrd="0" presId="urn:microsoft.com/office/officeart/2018/2/layout/IconVerticalSolidList"/>
    <dgm:cxn modelId="{9517D17C-AF90-47BF-A1F1-6CFFFAE64CFC}" type="presParOf" srcId="{C8EC70AD-1897-41F4-889A-DEF7E1EAF77E}" destId="{E011B725-1C62-436E-BA9B-C0414907BB16}" srcOrd="1" destOrd="0" presId="urn:microsoft.com/office/officeart/2018/2/layout/IconVerticalSolidList"/>
    <dgm:cxn modelId="{91CA03CD-2426-4B71-AE85-53ED404CA024}" type="presParOf" srcId="{C8EC70AD-1897-41F4-889A-DEF7E1EAF77E}" destId="{2E4B34ED-A5B9-45FC-88AF-0A3EB4B0303B}" srcOrd="2" destOrd="0" presId="urn:microsoft.com/office/officeart/2018/2/layout/IconVerticalSolidList"/>
    <dgm:cxn modelId="{3FAAF6F1-3DEE-4699-99EE-636103D1B32A}" type="presParOf" srcId="{2E4B34ED-A5B9-45FC-88AF-0A3EB4B0303B}" destId="{F7BDA498-6C4C-4A1C-AC33-1E432A0FABAA}" srcOrd="0" destOrd="0" presId="urn:microsoft.com/office/officeart/2018/2/layout/IconVerticalSolidList"/>
    <dgm:cxn modelId="{9CCB157B-3D3C-48E1-9753-11D12A8EEC74}" type="presParOf" srcId="{2E4B34ED-A5B9-45FC-88AF-0A3EB4B0303B}" destId="{5F57B5C8-6F07-477B-9087-958F465978E9}" srcOrd="1" destOrd="0" presId="urn:microsoft.com/office/officeart/2018/2/layout/IconVerticalSolidList"/>
    <dgm:cxn modelId="{F3C86D64-29F4-4005-8F4F-42F37668104F}" type="presParOf" srcId="{2E4B34ED-A5B9-45FC-88AF-0A3EB4B0303B}" destId="{213CEB4C-4D75-4614-93DC-5A0862459823}" srcOrd="2" destOrd="0" presId="urn:microsoft.com/office/officeart/2018/2/layout/IconVerticalSolidList"/>
    <dgm:cxn modelId="{5534DFF7-82FB-4AC9-9003-E6871AFE325B}" type="presParOf" srcId="{2E4B34ED-A5B9-45FC-88AF-0A3EB4B0303B}" destId="{C2845D5D-BDC4-4868-BA52-EE9BA4639D38}" srcOrd="3" destOrd="0" presId="urn:microsoft.com/office/officeart/2018/2/layout/IconVerticalSolidList"/>
    <dgm:cxn modelId="{314DC7CE-292D-4922-A264-5DDE788252B3}" type="presParOf" srcId="{C8EC70AD-1897-41F4-889A-DEF7E1EAF77E}" destId="{C27B19D9-CD2B-4539-BD72-28203732BE21}" srcOrd="3" destOrd="0" presId="urn:microsoft.com/office/officeart/2018/2/layout/IconVerticalSolidList"/>
    <dgm:cxn modelId="{12F0D2A7-04B7-4C2C-BACD-C9A98F495976}" type="presParOf" srcId="{C8EC70AD-1897-41F4-889A-DEF7E1EAF77E}" destId="{6BA77074-E370-4A4B-A672-3F1604DF3B8C}" srcOrd="4" destOrd="0" presId="urn:microsoft.com/office/officeart/2018/2/layout/IconVerticalSolidList"/>
    <dgm:cxn modelId="{F4FB69AF-E167-4526-B82F-01D01E0FC81F}" type="presParOf" srcId="{6BA77074-E370-4A4B-A672-3F1604DF3B8C}" destId="{B1D5817E-EE76-4C93-ADE8-01C94D0B9346}" srcOrd="0" destOrd="0" presId="urn:microsoft.com/office/officeart/2018/2/layout/IconVerticalSolidList"/>
    <dgm:cxn modelId="{B993DA0A-1534-436D-A96F-CF491DA968CA}" type="presParOf" srcId="{6BA77074-E370-4A4B-A672-3F1604DF3B8C}" destId="{2DD53424-7568-4A17-A76C-30C095BF9115}" srcOrd="1" destOrd="0" presId="urn:microsoft.com/office/officeart/2018/2/layout/IconVerticalSolidList"/>
    <dgm:cxn modelId="{5ECA78F4-1382-4D70-80E0-2F5D06D9879A}" type="presParOf" srcId="{6BA77074-E370-4A4B-A672-3F1604DF3B8C}" destId="{D8A29AD1-BD26-4BE4-9797-6966899C54A8}" srcOrd="2" destOrd="0" presId="urn:microsoft.com/office/officeart/2018/2/layout/IconVerticalSolidList"/>
    <dgm:cxn modelId="{EB3FB4FD-41B7-443A-A076-5396DBA3D66C}" type="presParOf" srcId="{6BA77074-E370-4A4B-A672-3F1604DF3B8C}" destId="{21F60D5E-8320-44E7-A334-B51E9328619A}"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A6E227-7B48-4AA6-89AC-686EEF781B1C}">
      <dsp:nvSpPr>
        <dsp:cNvPr id="0" name=""/>
        <dsp:cNvSpPr/>
      </dsp:nvSpPr>
      <dsp:spPr>
        <a:xfrm>
          <a:off x="0" y="0"/>
          <a:ext cx="9778799" cy="1347240"/>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D4238B6-1C44-4A13-B6DA-CD0B6F18CCAF}">
      <dsp:nvSpPr>
        <dsp:cNvPr id="0" name=""/>
        <dsp:cNvSpPr/>
      </dsp:nvSpPr>
      <dsp:spPr>
        <a:xfrm>
          <a:off x="407540" y="307672"/>
          <a:ext cx="741706" cy="74098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21C7EAA-1AD2-4EE4-9F2D-5CC068E47D52}">
      <dsp:nvSpPr>
        <dsp:cNvPr id="0" name=""/>
        <dsp:cNvSpPr/>
      </dsp:nvSpPr>
      <dsp:spPr>
        <a:xfrm>
          <a:off x="1556787" y="4542"/>
          <a:ext cx="8098203" cy="13485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722" tIns="142722" rIns="142722" bIns="142722" numCol="1" spcCol="1270" anchor="ctr" anchorCtr="0">
          <a:noAutofit/>
        </a:bodyPr>
        <a:lstStyle/>
        <a:p>
          <a:pPr marL="0" lvl="0" indent="0" algn="l" defTabSz="622300">
            <a:lnSpc>
              <a:spcPct val="90000"/>
            </a:lnSpc>
            <a:spcBef>
              <a:spcPct val="0"/>
            </a:spcBef>
            <a:spcAft>
              <a:spcPct val="35000"/>
            </a:spcAft>
            <a:buNone/>
          </a:pPr>
          <a:r>
            <a:rPr lang="en-CA" sz="1400" kern="1200" dirty="0"/>
            <a:t>R/S must meet:</a:t>
          </a:r>
        </a:p>
        <a:p>
          <a:pPr marL="0" lvl="0" indent="0" algn="l" defTabSz="622300">
            <a:lnSpc>
              <a:spcPct val="90000"/>
            </a:lnSpc>
            <a:spcBef>
              <a:spcPct val="0"/>
            </a:spcBef>
            <a:spcAft>
              <a:spcPct val="35000"/>
            </a:spcAft>
            <a:buNone/>
          </a:pPr>
          <a:r>
            <a:rPr lang="en-CA" sz="1400" kern="1200" dirty="0"/>
            <a:t>- the objectives in the Order, and </a:t>
          </a:r>
        </a:p>
        <a:p>
          <a:pPr marL="0" lvl="0" indent="0" algn="l" defTabSz="622300">
            <a:lnSpc>
              <a:spcPct val="90000"/>
            </a:lnSpc>
            <a:spcBef>
              <a:spcPct val="0"/>
            </a:spcBef>
            <a:spcAft>
              <a:spcPct val="35000"/>
            </a:spcAft>
            <a:buNone/>
          </a:pPr>
          <a:r>
            <a:rPr lang="en-CA" sz="1400" kern="1200" dirty="0"/>
            <a:t>- the requirements under the Notice</a:t>
          </a:r>
          <a:endParaRPr lang="en-US" sz="1400" kern="1200" dirty="0"/>
        </a:p>
      </dsp:txBody>
      <dsp:txXfrm>
        <a:off x="1556787" y="4542"/>
        <a:ext cx="8098203" cy="1348557"/>
      </dsp:txXfrm>
    </dsp:sp>
    <dsp:sp modelId="{F7BDA498-6C4C-4A1C-AC33-1E432A0FABAA}">
      <dsp:nvSpPr>
        <dsp:cNvPr id="0" name=""/>
        <dsp:cNvSpPr/>
      </dsp:nvSpPr>
      <dsp:spPr>
        <a:xfrm>
          <a:off x="0" y="1652780"/>
          <a:ext cx="9778799" cy="1347240"/>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F57B5C8-6F07-477B-9087-958F465978E9}">
      <dsp:nvSpPr>
        <dsp:cNvPr id="0" name=""/>
        <dsp:cNvSpPr/>
      </dsp:nvSpPr>
      <dsp:spPr>
        <a:xfrm>
          <a:off x="407540" y="1955909"/>
          <a:ext cx="741706" cy="74098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2845D5D-BDC4-4868-BA52-EE9BA4639D38}">
      <dsp:nvSpPr>
        <dsp:cNvPr id="0" name=""/>
        <dsp:cNvSpPr/>
      </dsp:nvSpPr>
      <dsp:spPr>
        <a:xfrm>
          <a:off x="1556787" y="1652780"/>
          <a:ext cx="8098203" cy="13485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722" tIns="142722" rIns="142722" bIns="142722" numCol="1" spcCol="1270" anchor="ctr" anchorCtr="0">
          <a:noAutofit/>
        </a:bodyPr>
        <a:lstStyle/>
        <a:p>
          <a:pPr marL="0" lvl="0" indent="0" algn="l" defTabSz="622300">
            <a:lnSpc>
              <a:spcPct val="90000"/>
            </a:lnSpc>
            <a:spcBef>
              <a:spcPct val="0"/>
            </a:spcBef>
            <a:spcAft>
              <a:spcPct val="35000"/>
            </a:spcAft>
            <a:buNone/>
          </a:pPr>
          <a:r>
            <a:rPr lang="en-CA" sz="1400" kern="1200" dirty="0"/>
            <a:t>As with any R/S, it must </a:t>
          </a:r>
        </a:p>
        <a:p>
          <a:pPr marL="0" lvl="0" indent="0" algn="l" defTabSz="622300">
            <a:lnSpc>
              <a:spcPct val="90000"/>
            </a:lnSpc>
            <a:spcBef>
              <a:spcPct val="0"/>
            </a:spcBef>
            <a:spcAft>
              <a:spcPct val="35000"/>
            </a:spcAft>
            <a:buNone/>
          </a:pPr>
          <a:r>
            <a:rPr lang="en-CA" sz="1400" kern="1200" dirty="0"/>
            <a:t>- meet the consistency test</a:t>
          </a:r>
        </a:p>
        <a:p>
          <a:pPr marL="0" lvl="0" indent="0" algn="l" defTabSz="622300">
            <a:lnSpc>
              <a:spcPct val="90000"/>
            </a:lnSpc>
            <a:spcBef>
              <a:spcPct val="0"/>
            </a:spcBef>
            <a:spcAft>
              <a:spcPct val="35000"/>
            </a:spcAft>
            <a:buNone/>
          </a:pPr>
          <a:r>
            <a:rPr lang="en-CA" sz="1400" kern="1200" dirty="0"/>
            <a:t>- be measurable and/or verifiable</a:t>
          </a:r>
          <a:endParaRPr lang="en-US" sz="1400" kern="1200" dirty="0"/>
        </a:p>
      </dsp:txBody>
      <dsp:txXfrm>
        <a:off x="1556787" y="1652780"/>
        <a:ext cx="8098203" cy="1348557"/>
      </dsp:txXfrm>
    </dsp:sp>
    <dsp:sp modelId="{B1D5817E-EE76-4C93-ADE8-01C94D0B9346}">
      <dsp:nvSpPr>
        <dsp:cNvPr id="0" name=""/>
        <dsp:cNvSpPr/>
      </dsp:nvSpPr>
      <dsp:spPr>
        <a:xfrm>
          <a:off x="0" y="3306877"/>
          <a:ext cx="9778799" cy="1347240"/>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D53424-7568-4A17-A76C-30C095BF9115}">
      <dsp:nvSpPr>
        <dsp:cNvPr id="0" name=""/>
        <dsp:cNvSpPr/>
      </dsp:nvSpPr>
      <dsp:spPr>
        <a:xfrm>
          <a:off x="407938" y="3604146"/>
          <a:ext cx="741706" cy="74098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1F60D5E-8320-44E7-A334-B51E9328619A}">
      <dsp:nvSpPr>
        <dsp:cNvPr id="0" name=""/>
        <dsp:cNvSpPr/>
      </dsp:nvSpPr>
      <dsp:spPr>
        <a:xfrm>
          <a:off x="1557584" y="3301017"/>
          <a:ext cx="8098203" cy="13485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722" tIns="142722" rIns="142722" bIns="142722" numCol="1" spcCol="1270" anchor="ctr" anchorCtr="0">
          <a:noAutofit/>
        </a:bodyPr>
        <a:lstStyle/>
        <a:p>
          <a:pPr marL="0" lvl="0" indent="0" algn="l" defTabSz="622300">
            <a:lnSpc>
              <a:spcPct val="90000"/>
            </a:lnSpc>
            <a:spcBef>
              <a:spcPct val="0"/>
            </a:spcBef>
            <a:spcAft>
              <a:spcPct val="35000"/>
            </a:spcAft>
            <a:buNone/>
          </a:pPr>
          <a:r>
            <a:rPr lang="en-CA" sz="1400" kern="1200" dirty="0"/>
            <a:t>R/S: there is a range of options to consider depending on</a:t>
          </a:r>
        </a:p>
        <a:p>
          <a:pPr marL="0" lvl="0" indent="0" algn="l" defTabSz="622300">
            <a:lnSpc>
              <a:spcPct val="90000"/>
            </a:lnSpc>
            <a:spcBef>
              <a:spcPct val="0"/>
            </a:spcBef>
            <a:spcAft>
              <a:spcPct val="35000"/>
            </a:spcAft>
            <a:buNone/>
          </a:pPr>
          <a:r>
            <a:rPr lang="en-CA" sz="1400" kern="1200" dirty="0"/>
            <a:t>-  the complexity </a:t>
          </a:r>
        </a:p>
        <a:p>
          <a:pPr marL="0" lvl="0" indent="0" algn="l" defTabSz="622300">
            <a:lnSpc>
              <a:spcPct val="90000"/>
            </a:lnSpc>
            <a:spcBef>
              <a:spcPct val="0"/>
            </a:spcBef>
            <a:spcAft>
              <a:spcPct val="35000"/>
            </a:spcAft>
            <a:buNone/>
          </a:pPr>
          <a:r>
            <a:rPr lang="en-CA" sz="1400" kern="1200" dirty="0"/>
            <a:t>- desired flexibility</a:t>
          </a:r>
        </a:p>
        <a:p>
          <a:pPr marL="0" lvl="0" indent="0" algn="l" defTabSz="622300">
            <a:lnSpc>
              <a:spcPct val="90000"/>
            </a:lnSpc>
            <a:spcBef>
              <a:spcPct val="0"/>
            </a:spcBef>
            <a:spcAft>
              <a:spcPct val="35000"/>
            </a:spcAft>
            <a:buNone/>
          </a:pPr>
          <a:r>
            <a:rPr lang="en-CA" sz="1400" kern="1200" dirty="0"/>
            <a:t>- number of overlaps with other plan holders</a:t>
          </a:r>
        </a:p>
        <a:p>
          <a:pPr marL="0" lvl="0" indent="0" algn="l" defTabSz="622300">
            <a:lnSpc>
              <a:spcPct val="90000"/>
            </a:lnSpc>
            <a:spcBef>
              <a:spcPct val="0"/>
            </a:spcBef>
            <a:spcAft>
              <a:spcPct val="35000"/>
            </a:spcAft>
            <a:buNone/>
          </a:pPr>
          <a:r>
            <a:rPr lang="en-CA" sz="1400" kern="1200" dirty="0"/>
            <a:t>- etc.</a:t>
          </a:r>
          <a:endParaRPr lang="en-US" sz="1400" kern="1200" dirty="0"/>
        </a:p>
      </dsp:txBody>
      <dsp:txXfrm>
        <a:off x="1557584" y="3301017"/>
        <a:ext cx="8098203" cy="1348557"/>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D818D7-DF4E-4C59-9BBA-548250DAC33A}" type="datetimeFigureOut">
              <a:rPr lang="en-US" smtClean="0"/>
              <a:t>4/21/2022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900A82-9926-4DBA-8BA5-A22EEB8ACF8E}" type="slidenum">
              <a:rPr lang="en-US" smtClean="0"/>
              <a:t>‹#›</a:t>
            </a:fld>
            <a:endParaRPr lang="en-US" dirty="0"/>
          </a:p>
        </p:txBody>
      </p:sp>
    </p:spTree>
    <p:extLst>
      <p:ext uri="{BB962C8B-B14F-4D97-AF65-F5344CB8AC3E}">
        <p14:creationId xmlns:p14="http://schemas.microsoft.com/office/powerpoint/2010/main" val="284234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900A82-9926-4DBA-8BA5-A22EEB8ACF8E}" type="slidenum">
              <a:rPr lang="en-US" smtClean="0"/>
              <a:t>1</a:t>
            </a:fld>
            <a:endParaRPr lang="en-US" dirty="0"/>
          </a:p>
        </p:txBody>
      </p:sp>
    </p:spTree>
    <p:extLst>
      <p:ext uri="{BB962C8B-B14F-4D97-AF65-F5344CB8AC3E}">
        <p14:creationId xmlns:p14="http://schemas.microsoft.com/office/powerpoint/2010/main" val="1343074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900A82-9926-4DBA-8BA5-A22EEB8ACF8E}" type="slidenum">
              <a:rPr lang="en-US" smtClean="0"/>
              <a:t>2</a:t>
            </a:fld>
            <a:endParaRPr lang="en-US" dirty="0"/>
          </a:p>
        </p:txBody>
      </p:sp>
    </p:spTree>
    <p:extLst>
      <p:ext uri="{BB962C8B-B14F-4D97-AF65-F5344CB8AC3E}">
        <p14:creationId xmlns:p14="http://schemas.microsoft.com/office/powerpoint/2010/main" val="3481953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DNI is in the West &amp; North Vancouver Island MAMU </a:t>
            </a:r>
            <a:r>
              <a:rPr lang="en-CA" b="1" dirty="0"/>
              <a:t>Conservation Region</a:t>
            </a:r>
            <a:r>
              <a:rPr lang="en-CA" dirty="0"/>
              <a:t>. DNI is covered by 4 Landscape Unit </a:t>
            </a:r>
            <a:r>
              <a:rPr lang="en-CA" b="1" dirty="0"/>
              <a:t>Aggregates</a:t>
            </a:r>
            <a:r>
              <a:rPr lang="en-CA" dirty="0"/>
              <a:t>. Each LU Aggregate is divided into several LU </a:t>
            </a:r>
            <a:r>
              <a:rPr lang="en-CA" b="1" dirty="0"/>
              <a:t>Portions</a:t>
            </a:r>
            <a:r>
              <a:rPr lang="en-CA" dirty="0"/>
              <a:t>.  </a:t>
            </a:r>
            <a:endParaRPr lang="en-US" dirty="0"/>
          </a:p>
        </p:txBody>
      </p:sp>
      <p:sp>
        <p:nvSpPr>
          <p:cNvPr id="4" name="Slide Number Placeholder 3"/>
          <p:cNvSpPr>
            <a:spLocks noGrp="1"/>
          </p:cNvSpPr>
          <p:nvPr>
            <p:ph type="sldNum" sz="quarter" idx="5"/>
          </p:nvPr>
        </p:nvSpPr>
        <p:spPr/>
        <p:txBody>
          <a:bodyPr/>
          <a:lstStyle/>
          <a:p>
            <a:fld id="{9C900A82-9926-4DBA-8BA5-A22EEB8ACF8E}" type="slidenum">
              <a:rPr lang="en-US" smtClean="0"/>
              <a:t>3</a:t>
            </a:fld>
            <a:endParaRPr lang="en-US" dirty="0"/>
          </a:p>
        </p:txBody>
      </p:sp>
    </p:spTree>
    <p:extLst>
      <p:ext uri="{BB962C8B-B14F-4D97-AF65-F5344CB8AC3E}">
        <p14:creationId xmlns:p14="http://schemas.microsoft.com/office/powerpoint/2010/main" val="15216603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900A82-9926-4DBA-8BA5-A22EEB8ACF8E}" type="slidenum">
              <a:rPr lang="en-US" smtClean="0"/>
              <a:t>4</a:t>
            </a:fld>
            <a:endParaRPr lang="en-US" dirty="0"/>
          </a:p>
        </p:txBody>
      </p:sp>
    </p:spTree>
    <p:extLst>
      <p:ext uri="{BB962C8B-B14F-4D97-AF65-F5344CB8AC3E}">
        <p14:creationId xmlns:p14="http://schemas.microsoft.com/office/powerpoint/2010/main" val="1587722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E149229-E3F7-4B08-B8B0-567DB9AE2DBD}" type="datetime1">
              <a:rPr lang="en-US" smtClean="0"/>
              <a:t>4/21/2022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6026DC-D31F-40BA-B49D-47D87B9BA087}" type="datetime1">
              <a:rPr lang="en-US" smtClean="0"/>
              <a:t>4/21/2022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E2464DF-92FB-4D4C-B2DE-15BC5F46772E}" type="datetime1">
              <a:rPr lang="en-US" smtClean="0"/>
              <a:t>4/21/2022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27F1A99-F4C1-4E12-B7D3-A88A44F4EB10}" type="datetime1">
              <a:rPr lang="en-US" smtClean="0"/>
              <a:t>4/21/2022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F2E7458-324C-48F7-80F5-74B19E1CAFEB}" type="datetime1">
              <a:rPr lang="en-US" smtClean="0"/>
              <a:t>4/21/2022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0B054C-5E05-4896-867A-8DB56A20C8AC}" type="datetime1">
              <a:rPr lang="en-US" smtClean="0"/>
              <a:t>4/21/2022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94B787-46DA-4B4F-B781-E768630FCF2A}" type="datetime1">
              <a:rPr lang="en-US" smtClean="0"/>
              <a:t>4/21/2022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E38CE2-82D3-4BA2-B844-E7281181CD7A}" type="datetime1">
              <a:rPr lang="en-US" smtClean="0"/>
              <a:t>4/21/2022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60FF511-91B4-4318-A9F6-BECE1367AD14}" type="datetime1">
              <a:rPr lang="en-US" smtClean="0"/>
              <a:t>4/21/2022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15760AF-08CF-488B-8265-5F1D88C1C64E}" type="datetime1">
              <a:rPr lang="en-US" smtClean="0"/>
              <a:t>4/21/2022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41802-9AAA-4EB8-B737-B207AD0C712F}" type="datetime1">
              <a:rPr lang="en-US" smtClean="0"/>
              <a:t>4/21/2022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B27BB6-0FDA-4EDD-A5D1-79FFF12955B7}" type="datetime1">
              <a:rPr lang="en-US" smtClean="0"/>
              <a:t>4/21/2022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CB08FB-4F0B-44DE-8994-0595D6ECCDCE}" type="datetime1">
              <a:rPr lang="en-US" smtClean="0"/>
              <a:t>4/21/2022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9AB015-62A3-4A29-BC49-965FA4BE59CA}" type="datetime1">
              <a:rPr lang="en-US" smtClean="0"/>
              <a:t>4/21/2022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A46181-5447-4050-89D3-AA326DE4DA13}" type="datetime1">
              <a:rPr lang="en-US" smtClean="0"/>
              <a:t>4/21/2022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450F08-CAEB-42BA-9362-548763B98147}" type="datetime1">
              <a:rPr lang="en-US" smtClean="0"/>
              <a:t>4/21/2022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AA39CD9-90D5-49BD-B792-F7F07D136C39}" type="datetime1">
              <a:rPr lang="en-US" smtClean="0"/>
              <a:t>4/21/2022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4F57DB1C-6494-4CC4-A5E8-931957565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Isosceles Triangle 55">
            <a:extLst>
              <a:ext uri="{FF2B5EF4-FFF2-40B4-BE49-F238E27FC236}">
                <a16:creationId xmlns:a16="http://schemas.microsoft.com/office/drawing/2014/main" id="{FFFB778B-5206-4BB0-A468-327E71367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58" name="Freeform: Shape 57">
            <a:extLst>
              <a:ext uri="{FF2B5EF4-FFF2-40B4-BE49-F238E27FC236}">
                <a16:creationId xmlns:a16="http://schemas.microsoft.com/office/drawing/2014/main" id="{E6C0471D-BE03-4D81-BDB5-D510BC0D8A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53379" y="-1"/>
            <a:ext cx="5438621" cy="6857999"/>
          </a:xfrm>
          <a:custGeom>
            <a:avLst/>
            <a:gdLst>
              <a:gd name="connsiteX0" fmla="*/ 0 w 5438621"/>
              <a:gd name="connsiteY0" fmla="*/ 0 h 6857999"/>
              <a:gd name="connsiteX1" fmla="*/ 573774 w 5438621"/>
              <a:gd name="connsiteY1" fmla="*/ 0 h 6857999"/>
              <a:gd name="connsiteX2" fmla="*/ 1182808 w 5438621"/>
              <a:gd name="connsiteY2" fmla="*/ 0 h 6857999"/>
              <a:gd name="connsiteX3" fmla="*/ 4537195 w 5438621"/>
              <a:gd name="connsiteY3" fmla="*/ 0 h 6857999"/>
              <a:gd name="connsiteX4" fmla="*/ 5187609 w 5438621"/>
              <a:gd name="connsiteY4" fmla="*/ 0 h 6857999"/>
              <a:gd name="connsiteX5" fmla="*/ 5438621 w 5438621"/>
              <a:gd name="connsiteY5" fmla="*/ 0 h 6857999"/>
              <a:gd name="connsiteX6" fmla="*/ 5438621 w 5438621"/>
              <a:gd name="connsiteY6" fmla="*/ 6857999 h 6857999"/>
              <a:gd name="connsiteX7" fmla="*/ 4802807 w 5438621"/>
              <a:gd name="connsiteY7" fmla="*/ 6857999 h 6857999"/>
              <a:gd name="connsiteX8" fmla="*/ 4537195 w 5438621"/>
              <a:gd name="connsiteY8" fmla="*/ 6857999 h 6857999"/>
              <a:gd name="connsiteX9" fmla="*/ 1182808 w 5438621"/>
              <a:gd name="connsiteY9" fmla="*/ 6857999 h 6857999"/>
              <a:gd name="connsiteX10" fmla="*/ 1049897 w 5438621"/>
              <a:gd name="connsiteY10"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38621" h="6857999">
                <a:moveTo>
                  <a:pt x="0" y="0"/>
                </a:moveTo>
                <a:lnTo>
                  <a:pt x="573774" y="0"/>
                </a:lnTo>
                <a:lnTo>
                  <a:pt x="1182808" y="0"/>
                </a:lnTo>
                <a:lnTo>
                  <a:pt x="4537195" y="0"/>
                </a:lnTo>
                <a:lnTo>
                  <a:pt x="5187609" y="0"/>
                </a:lnTo>
                <a:lnTo>
                  <a:pt x="5438621" y="0"/>
                </a:lnTo>
                <a:lnTo>
                  <a:pt x="5438621" y="6857999"/>
                </a:lnTo>
                <a:lnTo>
                  <a:pt x="4802807" y="6857999"/>
                </a:lnTo>
                <a:lnTo>
                  <a:pt x="4537195" y="6857999"/>
                </a:lnTo>
                <a:lnTo>
                  <a:pt x="1182808" y="6857999"/>
                </a:lnTo>
                <a:lnTo>
                  <a:pt x="1049897" y="685799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cxnSp>
        <p:nvCxnSpPr>
          <p:cNvPr id="60" name="Straight Connector 59">
            <a:extLst>
              <a:ext uri="{FF2B5EF4-FFF2-40B4-BE49-F238E27FC236}">
                <a16:creationId xmlns:a16="http://schemas.microsoft.com/office/drawing/2014/main" id="{E5E836EB-03CD-4BA5-A751-21D2ACC283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453743" y="3483429"/>
            <a:ext cx="6738258" cy="3374570"/>
          </a:xfrm>
          <a:prstGeom prst="line">
            <a:avLst/>
          </a:prstGeom>
          <a:ln w="9525">
            <a:solidFill>
              <a:schemeClr val="accent1">
                <a:lumMod val="60000"/>
                <a:lumOff val="40000"/>
                <a:alpha val="80000"/>
              </a:schemeClr>
            </a:solidFill>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22721A85-1EA4-4D87-97AB-0BB4AB78F92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678143" y="0"/>
            <a:ext cx="860630" cy="6857999"/>
          </a:xfrm>
          <a:prstGeom prst="line">
            <a:avLst/>
          </a:prstGeom>
          <a:ln w="15875" cap="sq">
            <a:solidFill>
              <a:schemeClr val="accent1"/>
            </a:solidFill>
            <a:bevel/>
          </a:ln>
        </p:spPr>
        <p:style>
          <a:lnRef idx="2">
            <a:schemeClr val="accent1"/>
          </a:lnRef>
          <a:fillRef idx="0">
            <a:schemeClr val="accent1"/>
          </a:fillRef>
          <a:effectRef idx="1">
            <a:schemeClr val="accent1"/>
          </a:effectRef>
          <a:fontRef idx="minor">
            <a:schemeClr val="tx1"/>
          </a:fontRef>
        </p:style>
      </p:cxnSp>
      <p:sp>
        <p:nvSpPr>
          <p:cNvPr id="3" name="Subtitle 2">
            <a:extLst>
              <a:ext uri="{FF2B5EF4-FFF2-40B4-BE49-F238E27FC236}">
                <a16:creationId xmlns:a16="http://schemas.microsoft.com/office/drawing/2014/main" id="{728B1921-F533-4F9E-8BF6-80EC4D451D77}"/>
              </a:ext>
            </a:extLst>
          </p:cNvPr>
          <p:cNvSpPr>
            <a:spLocks noGrp="1"/>
          </p:cNvSpPr>
          <p:nvPr>
            <p:ph type="subTitle" idx="1"/>
          </p:nvPr>
        </p:nvSpPr>
        <p:spPr>
          <a:xfrm>
            <a:off x="7534654" y="1892300"/>
            <a:ext cx="3425445" cy="3073400"/>
          </a:xfrm>
        </p:spPr>
        <p:txBody>
          <a:bodyPr anchor="ctr">
            <a:normAutofit/>
          </a:bodyPr>
          <a:lstStyle/>
          <a:p>
            <a:pPr algn="l"/>
            <a:r>
              <a:rPr lang="en-US" sz="2000" dirty="0">
                <a:solidFill>
                  <a:srgbClr val="FFFFFF"/>
                </a:solidFill>
              </a:rPr>
              <a:t>North Island Central Coast Resource District</a:t>
            </a:r>
          </a:p>
          <a:p>
            <a:pPr algn="l"/>
            <a:endParaRPr lang="en-US" sz="2000" dirty="0">
              <a:solidFill>
                <a:srgbClr val="FFFFFF"/>
              </a:solidFill>
            </a:endParaRPr>
          </a:p>
          <a:p>
            <a:pPr algn="l"/>
            <a:endParaRPr lang="en-US" sz="2000" dirty="0">
              <a:solidFill>
                <a:srgbClr val="FFFFFF"/>
              </a:solidFill>
            </a:endParaRPr>
          </a:p>
          <a:p>
            <a:pPr algn="l"/>
            <a:r>
              <a:rPr lang="en-US" sz="1400" dirty="0">
                <a:solidFill>
                  <a:srgbClr val="FFFFFF"/>
                </a:solidFill>
              </a:rPr>
              <a:t>April 20</a:t>
            </a:r>
            <a:r>
              <a:rPr lang="en-US" sz="1400" baseline="30000" dirty="0">
                <a:solidFill>
                  <a:srgbClr val="FFFFFF"/>
                </a:solidFill>
              </a:rPr>
              <a:t>th</a:t>
            </a:r>
            <a:r>
              <a:rPr lang="en-US" sz="1400" dirty="0">
                <a:solidFill>
                  <a:srgbClr val="FFFFFF"/>
                </a:solidFill>
              </a:rPr>
              <a:t>, 2022</a:t>
            </a:r>
          </a:p>
        </p:txBody>
      </p:sp>
      <p:sp>
        <p:nvSpPr>
          <p:cNvPr id="64" name="Isosceles Triangle 63">
            <a:extLst>
              <a:ext uri="{FF2B5EF4-FFF2-40B4-BE49-F238E27FC236}">
                <a16:creationId xmlns:a16="http://schemas.microsoft.com/office/drawing/2014/main" id="{A27691EB-14CF-4237-B5EB-C94B92677A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49404" y="0"/>
            <a:ext cx="842596" cy="5666154"/>
          </a:xfrm>
          <a:prstGeom prst="triangle">
            <a:avLst>
              <a:gd name="adj" fmla="val 100000"/>
            </a:avLst>
          </a:prstGeom>
          <a:solidFill>
            <a:schemeClr val="accent2">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042C1D04-249B-46E2-9FAF-8DF29CC445DB}"/>
              </a:ext>
            </a:extLst>
          </p:cNvPr>
          <p:cNvSpPr>
            <a:spLocks noGrp="1"/>
          </p:cNvSpPr>
          <p:nvPr>
            <p:ph type="ctrTitle"/>
          </p:nvPr>
        </p:nvSpPr>
        <p:spPr>
          <a:xfrm>
            <a:off x="829734" y="854529"/>
            <a:ext cx="5799665" cy="5148943"/>
          </a:xfrm>
        </p:spPr>
        <p:txBody>
          <a:bodyPr anchor="ctr">
            <a:normAutofit/>
          </a:bodyPr>
          <a:lstStyle/>
          <a:p>
            <a:pPr algn="l"/>
            <a:r>
              <a:rPr lang="en-US" sz="6000" dirty="0"/>
              <a:t>DNI FMLT: MAMU Mandatory Amendments</a:t>
            </a:r>
          </a:p>
        </p:txBody>
      </p:sp>
    </p:spTree>
    <p:extLst>
      <p:ext uri="{BB962C8B-B14F-4D97-AF65-F5344CB8AC3E}">
        <p14:creationId xmlns:p14="http://schemas.microsoft.com/office/powerpoint/2010/main" val="20156800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173B8-6902-46FC-833F-7B67C4FD141A}"/>
              </a:ext>
            </a:extLst>
          </p:cNvPr>
          <p:cNvSpPr>
            <a:spLocks noGrp="1"/>
          </p:cNvSpPr>
          <p:nvPr>
            <p:ph type="title"/>
          </p:nvPr>
        </p:nvSpPr>
        <p:spPr>
          <a:xfrm>
            <a:off x="1121911" y="512234"/>
            <a:ext cx="3854528" cy="1278466"/>
          </a:xfrm>
        </p:spPr>
        <p:txBody>
          <a:bodyPr/>
          <a:lstStyle/>
          <a:p>
            <a:r>
              <a:rPr lang="en-CA" dirty="0"/>
              <a:t> </a:t>
            </a:r>
            <a:endParaRPr lang="en-US" dirty="0"/>
          </a:p>
        </p:txBody>
      </p:sp>
      <p:sp>
        <p:nvSpPr>
          <p:cNvPr id="3" name="Content Placeholder 2">
            <a:extLst>
              <a:ext uri="{FF2B5EF4-FFF2-40B4-BE49-F238E27FC236}">
                <a16:creationId xmlns:a16="http://schemas.microsoft.com/office/drawing/2014/main" id="{594D43AA-AC63-480E-96BC-493834213EAE}"/>
              </a:ext>
            </a:extLst>
          </p:cNvPr>
          <p:cNvSpPr>
            <a:spLocks noGrp="1"/>
          </p:cNvSpPr>
          <p:nvPr>
            <p:ph idx="1"/>
          </p:nvPr>
        </p:nvSpPr>
        <p:spPr>
          <a:xfrm>
            <a:off x="1121911" y="1790700"/>
            <a:ext cx="4513541" cy="4803111"/>
          </a:xfrm>
        </p:spPr>
        <p:txBody>
          <a:bodyPr>
            <a:normAutofit/>
          </a:bodyPr>
          <a:lstStyle/>
          <a:p>
            <a:pPr marL="0" indent="0">
              <a:buNone/>
            </a:pPr>
            <a:r>
              <a:rPr lang="en-CA" sz="2800" dirty="0"/>
              <a:t> </a:t>
            </a:r>
            <a:endParaRPr lang="en-US" sz="2800" dirty="0"/>
          </a:p>
        </p:txBody>
      </p:sp>
      <p:sp>
        <p:nvSpPr>
          <p:cNvPr id="4" name="Text Placeholder 3">
            <a:extLst>
              <a:ext uri="{FF2B5EF4-FFF2-40B4-BE49-F238E27FC236}">
                <a16:creationId xmlns:a16="http://schemas.microsoft.com/office/drawing/2014/main" id="{867375C4-21FE-418B-97A6-5922427DAAC0}"/>
              </a:ext>
            </a:extLst>
          </p:cNvPr>
          <p:cNvSpPr>
            <a:spLocks noGrp="1"/>
          </p:cNvSpPr>
          <p:nvPr>
            <p:ph type="body" sz="half" idx="2"/>
          </p:nvPr>
        </p:nvSpPr>
        <p:spPr>
          <a:xfrm>
            <a:off x="1451417" y="1607806"/>
            <a:ext cx="5568508" cy="2584449"/>
          </a:xfrm>
        </p:spPr>
        <p:txBody>
          <a:bodyPr/>
          <a:lstStyle/>
          <a:p>
            <a:r>
              <a:rPr lang="en-CA" sz="2400" dirty="0"/>
              <a:t>MAMU Order / Notice</a:t>
            </a:r>
          </a:p>
          <a:p>
            <a:r>
              <a:rPr lang="en-CA" sz="1600" dirty="0"/>
              <a:t>December 2, 2021</a:t>
            </a:r>
          </a:p>
          <a:p>
            <a:endParaRPr lang="en-CA" dirty="0"/>
          </a:p>
          <a:p>
            <a:r>
              <a:rPr lang="en-US" sz="2400" dirty="0"/>
              <a:t>FSP Amendment Submission Due</a:t>
            </a:r>
          </a:p>
          <a:p>
            <a:r>
              <a:rPr lang="en-US" sz="1600" dirty="0"/>
              <a:t>June 2, 2022</a:t>
            </a:r>
            <a:endParaRPr lang="en-CA" sz="1600" dirty="0"/>
          </a:p>
        </p:txBody>
      </p:sp>
      <p:cxnSp>
        <p:nvCxnSpPr>
          <p:cNvPr id="6" name="Straight Connector 5">
            <a:extLst>
              <a:ext uri="{FF2B5EF4-FFF2-40B4-BE49-F238E27FC236}">
                <a16:creationId xmlns:a16="http://schemas.microsoft.com/office/drawing/2014/main" id="{385C02C7-2D65-4D7B-9A58-D0D0CCFD1002}"/>
              </a:ext>
            </a:extLst>
          </p:cNvPr>
          <p:cNvCxnSpPr>
            <a:cxnSpLocks/>
          </p:cNvCxnSpPr>
          <p:nvPr/>
        </p:nvCxnSpPr>
        <p:spPr>
          <a:xfrm>
            <a:off x="1121911" y="895350"/>
            <a:ext cx="0" cy="50673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94177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1DECA-9BD8-4BF9-8B90-49AD6E3D2CA9}"/>
              </a:ext>
            </a:extLst>
          </p:cNvPr>
          <p:cNvSpPr>
            <a:spLocks noGrp="1"/>
          </p:cNvSpPr>
          <p:nvPr>
            <p:ph type="title"/>
          </p:nvPr>
        </p:nvSpPr>
        <p:spPr>
          <a:xfrm>
            <a:off x="429401" y="324043"/>
            <a:ext cx="9091699" cy="428431"/>
          </a:xfrm>
        </p:spPr>
        <p:txBody>
          <a:bodyPr>
            <a:normAutofit/>
          </a:bodyPr>
          <a:lstStyle/>
          <a:p>
            <a:r>
              <a:rPr lang="en-US" dirty="0"/>
              <a:t>Marbled Murrelet Land Use Aggregates and Portions in DNI</a:t>
            </a:r>
          </a:p>
        </p:txBody>
      </p:sp>
      <p:pic>
        <p:nvPicPr>
          <p:cNvPr id="8" name="Content Placeholder 7" descr="Map&#10;&#10;Description automatically generated">
            <a:extLst>
              <a:ext uri="{FF2B5EF4-FFF2-40B4-BE49-F238E27FC236}">
                <a16:creationId xmlns:a16="http://schemas.microsoft.com/office/drawing/2014/main" id="{5544D1E3-DD14-48EE-A5D2-92323FD9AD8F}"/>
              </a:ext>
            </a:extLst>
          </p:cNvPr>
          <p:cNvPicPr>
            <a:picLocks noGrp="1" noChangeAspect="1"/>
          </p:cNvPicPr>
          <p:nvPr>
            <p:ph idx="1"/>
          </p:nvPr>
        </p:nvPicPr>
        <p:blipFill>
          <a:blip r:embed="rId3"/>
          <a:stretch>
            <a:fillRect/>
          </a:stretch>
        </p:blipFill>
        <p:spPr>
          <a:xfrm>
            <a:off x="499276" y="752474"/>
            <a:ext cx="7435049" cy="4956699"/>
          </a:xfrm>
        </p:spPr>
      </p:pic>
      <p:sp>
        <p:nvSpPr>
          <p:cNvPr id="26" name="TextBox 25">
            <a:extLst>
              <a:ext uri="{FF2B5EF4-FFF2-40B4-BE49-F238E27FC236}">
                <a16:creationId xmlns:a16="http://schemas.microsoft.com/office/drawing/2014/main" id="{CFB5F10B-97CD-4CB3-B7CF-B4141F2C7026}"/>
              </a:ext>
            </a:extLst>
          </p:cNvPr>
          <p:cNvSpPr txBox="1"/>
          <p:nvPr/>
        </p:nvSpPr>
        <p:spPr>
          <a:xfrm>
            <a:off x="804863" y="5616181"/>
            <a:ext cx="7929562" cy="923330"/>
          </a:xfrm>
          <a:prstGeom prst="rect">
            <a:avLst/>
          </a:prstGeom>
          <a:noFill/>
        </p:spPr>
        <p:txBody>
          <a:bodyPr wrap="square">
            <a:spAutoFit/>
          </a:bodyPr>
          <a:lstStyle/>
          <a:p>
            <a:r>
              <a:rPr kumimoji="0" lang="en-CA" b="0" i="0" u="none" strike="noStrike" kern="1200" cap="none" spc="0" normalizeH="0" baseline="0" noProof="0" dirty="0">
                <a:ln>
                  <a:noFill/>
                </a:ln>
                <a:solidFill>
                  <a:prstClr val="black"/>
                </a:solidFill>
                <a:effectLst/>
                <a:uLnTx/>
                <a:uFillTx/>
                <a:latin typeface="Calibri" panose="020F0502020204030204"/>
                <a:ea typeface="+mn-ea"/>
                <a:cs typeface="+mn-cs"/>
              </a:rPr>
              <a:t>DNI is in the </a:t>
            </a:r>
            <a:r>
              <a:rPr kumimoji="0" lang="en-CA" b="0" i="0" u="sng" strike="noStrike" kern="1200" cap="none" spc="0" normalizeH="0" baseline="0" noProof="0" dirty="0">
                <a:ln>
                  <a:noFill/>
                </a:ln>
                <a:solidFill>
                  <a:prstClr val="black"/>
                </a:solidFill>
                <a:effectLst/>
                <a:uLnTx/>
                <a:uFillTx/>
                <a:latin typeface="Calibri" panose="020F0502020204030204"/>
                <a:ea typeface="+mn-ea"/>
                <a:cs typeface="+mn-cs"/>
              </a:rPr>
              <a:t>West &amp; North Vancouver Island MAMU </a:t>
            </a:r>
            <a:r>
              <a:rPr kumimoji="0" lang="en-CA" b="1" i="0" u="none" strike="noStrike" kern="1200" cap="none" spc="0" normalizeH="0" baseline="0" noProof="0" dirty="0">
                <a:ln>
                  <a:noFill/>
                </a:ln>
                <a:solidFill>
                  <a:prstClr val="black"/>
                </a:solidFill>
                <a:effectLst/>
                <a:uLnTx/>
                <a:uFillTx/>
                <a:latin typeface="Calibri" panose="020F0502020204030204"/>
                <a:ea typeface="+mn-ea"/>
                <a:cs typeface="+mn-cs"/>
              </a:rPr>
              <a:t>Conservation Region</a:t>
            </a:r>
            <a:r>
              <a:rPr kumimoji="0" lang="en-CA" b="0" i="0" u="none" strike="noStrike" kern="1200" cap="none" spc="0" normalizeH="0" baseline="0" noProof="0" dirty="0">
                <a:ln>
                  <a:noFill/>
                </a:ln>
                <a:solidFill>
                  <a:prstClr val="black"/>
                </a:solidFill>
                <a:effectLst/>
                <a:uLnTx/>
                <a:uFillTx/>
                <a:latin typeface="Calibri" panose="020F0502020204030204"/>
                <a:ea typeface="+mn-ea"/>
                <a:cs typeface="+mn-cs"/>
              </a:rPr>
              <a:t>. DNI is covered by 4 Landscape Unit </a:t>
            </a:r>
            <a:r>
              <a:rPr kumimoji="0" lang="en-CA" b="1" i="0" u="none" strike="noStrike" kern="1200" cap="none" spc="0" normalizeH="0" baseline="0" noProof="0" dirty="0">
                <a:ln>
                  <a:noFill/>
                </a:ln>
                <a:solidFill>
                  <a:prstClr val="black"/>
                </a:solidFill>
                <a:effectLst/>
                <a:uLnTx/>
                <a:uFillTx/>
                <a:latin typeface="Calibri" panose="020F0502020204030204"/>
                <a:ea typeface="+mn-ea"/>
                <a:cs typeface="+mn-cs"/>
              </a:rPr>
              <a:t>Aggregates</a:t>
            </a:r>
            <a:r>
              <a:rPr kumimoji="0" lang="en-CA" b="0" i="0" u="none" strike="noStrike" kern="1200" cap="none" spc="0" normalizeH="0" baseline="0" noProof="0" dirty="0">
                <a:ln>
                  <a:noFill/>
                </a:ln>
                <a:solidFill>
                  <a:prstClr val="black"/>
                </a:solidFill>
                <a:effectLst/>
                <a:uLnTx/>
                <a:uFillTx/>
                <a:latin typeface="Calibri" panose="020F0502020204030204"/>
                <a:ea typeface="+mn-ea"/>
                <a:cs typeface="+mn-cs"/>
              </a:rPr>
              <a:t>. Each LU Aggregate is divided into several LU </a:t>
            </a:r>
            <a:r>
              <a:rPr kumimoji="0" lang="en-CA" b="1" i="0" u="none" strike="noStrike" kern="1200" cap="none" spc="0" normalizeH="0" baseline="0" noProof="0" dirty="0">
                <a:ln>
                  <a:noFill/>
                </a:ln>
                <a:solidFill>
                  <a:prstClr val="black"/>
                </a:solidFill>
                <a:effectLst/>
                <a:uLnTx/>
                <a:uFillTx/>
                <a:latin typeface="Calibri" panose="020F0502020204030204"/>
                <a:ea typeface="+mn-ea"/>
                <a:cs typeface="+mn-cs"/>
              </a:rPr>
              <a:t>Portions</a:t>
            </a:r>
            <a:r>
              <a:rPr kumimoji="0" lang="en-CA" b="0" i="0" u="none" strike="noStrike" kern="1200" cap="none" spc="0" normalizeH="0" baseline="0" noProof="0" dirty="0">
                <a:ln>
                  <a:noFill/>
                </a:ln>
                <a:solidFill>
                  <a:prstClr val="black"/>
                </a:solidFill>
                <a:effectLst/>
                <a:uLnTx/>
                <a:uFillTx/>
                <a:latin typeface="Calibri" panose="020F0502020204030204"/>
                <a:ea typeface="+mn-ea"/>
                <a:cs typeface="+mn-cs"/>
              </a:rPr>
              <a:t>.</a:t>
            </a:r>
            <a:endParaRPr lang="en-US" dirty="0"/>
          </a:p>
        </p:txBody>
      </p:sp>
    </p:spTree>
    <p:extLst>
      <p:ext uri="{BB962C8B-B14F-4D97-AF65-F5344CB8AC3E}">
        <p14:creationId xmlns:p14="http://schemas.microsoft.com/office/powerpoint/2010/main" val="1616906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A8F9D-E2E1-4D53-844D-0F55A6F3F603}"/>
              </a:ext>
            </a:extLst>
          </p:cNvPr>
          <p:cNvSpPr>
            <a:spLocks noGrp="1"/>
          </p:cNvSpPr>
          <p:nvPr>
            <p:ph type="title"/>
          </p:nvPr>
        </p:nvSpPr>
        <p:spPr>
          <a:xfrm>
            <a:off x="662727" y="4118387"/>
            <a:ext cx="8596668" cy="756213"/>
          </a:xfrm>
        </p:spPr>
        <p:txBody>
          <a:bodyPr/>
          <a:lstStyle/>
          <a:p>
            <a:r>
              <a:rPr lang="en-CA" dirty="0"/>
              <a:t> </a:t>
            </a:r>
            <a:endParaRPr lang="en-US" dirty="0"/>
          </a:p>
        </p:txBody>
      </p:sp>
      <p:sp>
        <p:nvSpPr>
          <p:cNvPr id="3" name="Text Placeholder 2">
            <a:extLst>
              <a:ext uri="{FF2B5EF4-FFF2-40B4-BE49-F238E27FC236}">
                <a16:creationId xmlns:a16="http://schemas.microsoft.com/office/drawing/2014/main" id="{9D7E0547-5F18-4C0D-8061-D7E0302F8868}"/>
              </a:ext>
            </a:extLst>
          </p:cNvPr>
          <p:cNvSpPr>
            <a:spLocks noGrp="1"/>
          </p:cNvSpPr>
          <p:nvPr>
            <p:ph type="body" idx="1"/>
          </p:nvPr>
        </p:nvSpPr>
        <p:spPr>
          <a:xfrm>
            <a:off x="548423" y="4586469"/>
            <a:ext cx="4185623" cy="576262"/>
          </a:xfrm>
        </p:spPr>
        <p:txBody>
          <a:bodyPr/>
          <a:lstStyle/>
          <a:p>
            <a:r>
              <a:rPr lang="en-CA" dirty="0"/>
              <a:t> </a:t>
            </a:r>
            <a:endParaRPr lang="en-US" dirty="0"/>
          </a:p>
        </p:txBody>
      </p:sp>
      <p:sp>
        <p:nvSpPr>
          <p:cNvPr id="4" name="Content Placeholder 3">
            <a:extLst>
              <a:ext uri="{FF2B5EF4-FFF2-40B4-BE49-F238E27FC236}">
                <a16:creationId xmlns:a16="http://schemas.microsoft.com/office/drawing/2014/main" id="{BBB29E9C-2892-40A1-93F7-B3EB7DCEC7F9}"/>
              </a:ext>
            </a:extLst>
          </p:cNvPr>
          <p:cNvSpPr>
            <a:spLocks noGrp="1"/>
          </p:cNvSpPr>
          <p:nvPr>
            <p:ph sz="half" idx="2"/>
          </p:nvPr>
        </p:nvSpPr>
        <p:spPr>
          <a:xfrm>
            <a:off x="548423" y="5162732"/>
            <a:ext cx="4185623" cy="1481138"/>
          </a:xfrm>
        </p:spPr>
        <p:txBody>
          <a:bodyPr/>
          <a:lstStyle/>
          <a:p>
            <a:pPr marL="0" indent="0">
              <a:buNone/>
            </a:pPr>
            <a:r>
              <a:rPr lang="en-CA" dirty="0"/>
              <a:t> </a:t>
            </a:r>
            <a:endParaRPr lang="en-US" dirty="0"/>
          </a:p>
        </p:txBody>
      </p:sp>
      <p:sp>
        <p:nvSpPr>
          <p:cNvPr id="5" name="Text Placeholder 4">
            <a:extLst>
              <a:ext uri="{FF2B5EF4-FFF2-40B4-BE49-F238E27FC236}">
                <a16:creationId xmlns:a16="http://schemas.microsoft.com/office/drawing/2014/main" id="{FE4E6DBF-5829-4C09-92B6-C38E164FFDC3}"/>
              </a:ext>
            </a:extLst>
          </p:cNvPr>
          <p:cNvSpPr>
            <a:spLocks noGrp="1"/>
          </p:cNvSpPr>
          <p:nvPr>
            <p:ph type="body" sz="quarter" idx="3"/>
          </p:nvPr>
        </p:nvSpPr>
        <p:spPr>
          <a:xfrm>
            <a:off x="4961061" y="4586469"/>
            <a:ext cx="4185618" cy="576262"/>
          </a:xfrm>
        </p:spPr>
        <p:txBody>
          <a:bodyPr/>
          <a:lstStyle/>
          <a:p>
            <a:r>
              <a:rPr lang="en-CA" dirty="0"/>
              <a:t> </a:t>
            </a:r>
            <a:endParaRPr lang="en-US" dirty="0"/>
          </a:p>
        </p:txBody>
      </p:sp>
      <p:sp>
        <p:nvSpPr>
          <p:cNvPr id="6" name="Content Placeholder 5">
            <a:extLst>
              <a:ext uri="{FF2B5EF4-FFF2-40B4-BE49-F238E27FC236}">
                <a16:creationId xmlns:a16="http://schemas.microsoft.com/office/drawing/2014/main" id="{01A96E9D-3FAF-42D0-80A4-2EF903C057CB}"/>
              </a:ext>
            </a:extLst>
          </p:cNvPr>
          <p:cNvSpPr>
            <a:spLocks noGrp="1"/>
          </p:cNvSpPr>
          <p:nvPr>
            <p:ph sz="quarter" idx="4"/>
          </p:nvPr>
        </p:nvSpPr>
        <p:spPr>
          <a:xfrm>
            <a:off x="4961062" y="5162732"/>
            <a:ext cx="4185617" cy="1481138"/>
          </a:xfrm>
        </p:spPr>
        <p:txBody>
          <a:bodyPr/>
          <a:lstStyle/>
          <a:p>
            <a:pPr marL="0" indent="0">
              <a:buNone/>
            </a:pPr>
            <a:r>
              <a:rPr lang="en-CA" dirty="0"/>
              <a:t> </a:t>
            </a:r>
          </a:p>
        </p:txBody>
      </p:sp>
      <p:sp>
        <p:nvSpPr>
          <p:cNvPr id="7" name="Title 1">
            <a:extLst>
              <a:ext uri="{FF2B5EF4-FFF2-40B4-BE49-F238E27FC236}">
                <a16:creationId xmlns:a16="http://schemas.microsoft.com/office/drawing/2014/main" id="{20180081-8B29-4D03-8B96-2D4BFA347CEF}"/>
              </a:ext>
            </a:extLst>
          </p:cNvPr>
          <p:cNvSpPr txBox="1">
            <a:spLocks/>
          </p:cNvSpPr>
          <p:nvPr/>
        </p:nvSpPr>
        <p:spPr>
          <a:xfrm>
            <a:off x="117676" y="104644"/>
            <a:ext cx="8596668" cy="756213"/>
          </a:xfrm>
          <a:prstGeom prst="rect">
            <a:avLst/>
          </a:prstGeom>
        </p:spPr>
        <p:txBody>
          <a:bodyPr vert="horz" lIns="91440" tIns="45720" rIns="91440" bIns="45720" rtlCol="0" anchor="t">
            <a:normAutofit fontScale="700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CA" dirty="0"/>
              <a:t>FSP MAMU Amendment RESULTS and STRATEGIES:</a:t>
            </a:r>
          </a:p>
          <a:p>
            <a:pPr algn="ctr"/>
            <a:r>
              <a:rPr lang="en-CA" dirty="0"/>
              <a:t> Key Elements</a:t>
            </a:r>
            <a:endParaRPr lang="en-US" dirty="0"/>
          </a:p>
        </p:txBody>
      </p:sp>
      <p:graphicFrame>
        <p:nvGraphicFramePr>
          <p:cNvPr id="8" name="Content Placeholder 2">
            <a:extLst>
              <a:ext uri="{FF2B5EF4-FFF2-40B4-BE49-F238E27FC236}">
                <a16:creationId xmlns:a16="http://schemas.microsoft.com/office/drawing/2014/main" id="{32AD88B8-DDB3-4280-9444-35BE7A97A0E5}"/>
              </a:ext>
            </a:extLst>
          </p:cNvPr>
          <p:cNvGraphicFramePr>
            <a:graphicFrameLocks/>
          </p:cNvGraphicFramePr>
          <p:nvPr>
            <p:extLst>
              <p:ext uri="{D42A27DB-BD31-4B8C-83A1-F6EECF244321}">
                <p14:modId xmlns:p14="http://schemas.microsoft.com/office/powerpoint/2010/main" val="119873438"/>
              </p:ext>
            </p:extLst>
          </p:nvPr>
        </p:nvGraphicFramePr>
        <p:xfrm>
          <a:off x="117676" y="860857"/>
          <a:ext cx="9778799" cy="46541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341014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40AAC-8A8C-44F1-8934-CFA97D124E3C}"/>
              </a:ext>
            </a:extLst>
          </p:cNvPr>
          <p:cNvSpPr>
            <a:spLocks noGrp="1"/>
          </p:cNvSpPr>
          <p:nvPr>
            <p:ph type="title"/>
          </p:nvPr>
        </p:nvSpPr>
        <p:spPr>
          <a:xfrm>
            <a:off x="115359" y="95250"/>
            <a:ext cx="8596668" cy="1771650"/>
          </a:xfrm>
        </p:spPr>
        <p:txBody>
          <a:bodyPr>
            <a:normAutofit fontScale="90000"/>
          </a:bodyPr>
          <a:lstStyle/>
          <a:p>
            <a:pPr algn="ctr"/>
            <a:r>
              <a:rPr lang="en-CA" b="1" u="sng" dirty="0">
                <a:effectLst/>
                <a:latin typeface="Calibri" panose="020F0502020204030204" pitchFamily="34" charset="0"/>
                <a:ea typeface="Calibri" panose="020F0502020204030204" pitchFamily="34" charset="0"/>
              </a:rPr>
              <a:t>1. Draft FSP RESULT </a:t>
            </a:r>
            <a:br>
              <a:rPr lang="en-CA" b="1" u="sng" dirty="0">
                <a:effectLst/>
                <a:latin typeface="Calibri" panose="020F0502020204030204" pitchFamily="34" charset="0"/>
                <a:ea typeface="Calibri" panose="020F0502020204030204" pitchFamily="34" charset="0"/>
              </a:rPr>
            </a:br>
            <a:r>
              <a:rPr lang="en-US" b="1" u="sng" dirty="0">
                <a:effectLst/>
                <a:latin typeface="Calibri" panose="020F0502020204030204" pitchFamily="34" charset="0"/>
                <a:ea typeface="Calibri" panose="020F0502020204030204" pitchFamily="34" charset="0"/>
              </a:rPr>
              <a:t>with no intention or ability to enable flexibility provisions for the MAMU Order and Notice</a:t>
            </a:r>
            <a:endParaRPr lang="en-US" sz="1800" dirty="0">
              <a:effectLst/>
              <a:latin typeface="Times New Roman" panose="02020603050405020304" pitchFamily="18" charset="0"/>
              <a:ea typeface="Calibri" panose="020F0502020204030204" pitchFamily="34" charset="0"/>
            </a:endParaRPr>
          </a:p>
        </p:txBody>
      </p:sp>
      <p:sp>
        <p:nvSpPr>
          <p:cNvPr id="3" name="Content Placeholder 2">
            <a:extLst>
              <a:ext uri="{FF2B5EF4-FFF2-40B4-BE49-F238E27FC236}">
                <a16:creationId xmlns:a16="http://schemas.microsoft.com/office/drawing/2014/main" id="{3FBF9217-D2FD-4359-A6A0-215F61702FA0}"/>
              </a:ext>
            </a:extLst>
          </p:cNvPr>
          <p:cNvSpPr>
            <a:spLocks noGrp="1"/>
          </p:cNvSpPr>
          <p:nvPr>
            <p:ph sz="half" idx="1"/>
          </p:nvPr>
        </p:nvSpPr>
        <p:spPr>
          <a:xfrm>
            <a:off x="495300" y="1866900"/>
            <a:ext cx="9537700" cy="3708400"/>
          </a:xfrm>
          <a:solidFill>
            <a:schemeClr val="bg1"/>
          </a:solidFill>
        </p:spPr>
        <p:txBody>
          <a:bodyPr>
            <a:normAutofit/>
          </a:bodyPr>
          <a:lstStyle/>
          <a:p>
            <a:pPr marL="0" indent="0">
              <a:buNone/>
            </a:pPr>
            <a:r>
              <a:rPr lang="en-CA" sz="1800" b="1" u="sng" dirty="0">
                <a:effectLst/>
                <a:latin typeface="Calibri" panose="020F0502020204030204" pitchFamily="34" charset="0"/>
                <a:ea typeface="Calibri" panose="020F0502020204030204" pitchFamily="34" charset="0"/>
              </a:rPr>
              <a:t>Marbled Murrelet Order</a:t>
            </a:r>
            <a:endParaRPr lang="en-US" sz="1800" dirty="0">
              <a:effectLst/>
              <a:latin typeface="Times New Roman" panose="02020603050405020304" pitchFamily="18" charset="0"/>
              <a:ea typeface="Calibri" panose="020F0502020204030204" pitchFamily="34" charset="0"/>
            </a:endParaRPr>
          </a:p>
          <a:p>
            <a:pPr marL="0" indent="0">
              <a:buNone/>
            </a:pPr>
            <a:r>
              <a:rPr lang="en-US" sz="1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LAND USE OBJECTIVES FOR THE PURPOSES OF </a:t>
            </a:r>
            <a:r>
              <a:rPr lang="en-US" sz="1800" b="1"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FRPA</a:t>
            </a:r>
            <a:r>
              <a:rPr lang="en-US" sz="1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FOR CROWN LAND, </a:t>
            </a:r>
            <a:r>
              <a:rPr lang="en-US" sz="1800" b="1"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Land Act</a:t>
            </a:r>
            <a:r>
              <a:rPr lang="en-US" sz="1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S.93.4(1)(b).</a:t>
            </a:r>
            <a:endParaRPr lang="en-US" sz="1800" dirty="0">
              <a:solidFill>
                <a:schemeClr val="tx1"/>
              </a:solidFill>
              <a:effectLst/>
              <a:latin typeface="Times New Roman" panose="02020603050405020304" pitchFamily="18" charset="0"/>
              <a:ea typeface="Calibri" panose="020F0502020204030204" pitchFamily="34" charset="0"/>
            </a:endParaRPr>
          </a:p>
          <a:p>
            <a:pPr marL="0" indent="0">
              <a:buNone/>
            </a:pPr>
            <a:r>
              <a:rPr lang="en-US" sz="1800" dirty="0">
                <a:solidFill>
                  <a:schemeClr val="tx1"/>
                </a:solidFill>
                <a:effectLst/>
                <a:latin typeface="Calibri" panose="020F0502020204030204" pitchFamily="34" charset="0"/>
                <a:ea typeface="Calibri" panose="020F0502020204030204" pitchFamily="34" charset="0"/>
              </a:rPr>
              <a:t>In this result,</a:t>
            </a:r>
            <a:r>
              <a:rPr lang="en-US" sz="1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“Order”</a:t>
            </a:r>
            <a:r>
              <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means the: Order for the Recovery of Marbled Murrelet (</a:t>
            </a:r>
            <a:r>
              <a:rPr lang="en-US" sz="1800" i="1"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Brachyramphus</a:t>
            </a:r>
            <a:r>
              <a:rPr lang="en-US" sz="18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i="1"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marmoratus</a:t>
            </a:r>
            <a:r>
              <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 effective Dec 2, 2021</a:t>
            </a:r>
            <a:endParaRPr lang="en-US" sz="1800" dirty="0">
              <a:solidFill>
                <a:schemeClr val="tx1"/>
              </a:solidFill>
              <a:effectLst/>
              <a:latin typeface="Times New Roman" panose="02020603050405020304" pitchFamily="18" charset="0"/>
              <a:ea typeface="Calibri" panose="020F0502020204030204" pitchFamily="34" charset="0"/>
            </a:endParaRPr>
          </a:p>
          <a:p>
            <a:pPr marL="0" indent="0">
              <a:buNone/>
            </a:pPr>
            <a:r>
              <a:rPr lang="en-CA" sz="1800" dirty="0">
                <a:effectLst/>
                <a:latin typeface="Calibri" panose="020F0502020204030204" pitchFamily="34" charset="0"/>
                <a:ea typeface="Calibri" panose="020F0502020204030204" pitchFamily="34" charset="0"/>
              </a:rPr>
              <a:t>The holder of the FSP will comply with the Order by maintaining the amount of Suitable Habitat equal to or greater than the:</a:t>
            </a:r>
            <a:endParaRPr lang="en-US" sz="1800" dirty="0">
              <a:effectLst/>
              <a:latin typeface="Times New Roman" panose="02020603050405020304" pitchFamily="18" charset="0"/>
              <a:ea typeface="Calibri" panose="020F0502020204030204" pitchFamily="34" charset="0"/>
            </a:endParaRPr>
          </a:p>
          <a:p>
            <a:pPr lvl="1" indent="-342900">
              <a:buClrTx/>
              <a:buFont typeface="+mj-lt"/>
              <a:buAutoNum type="alphaLcPeriod"/>
            </a:pPr>
            <a:r>
              <a:rPr lang="en-CA" sz="1800" dirty="0">
                <a:solidFill>
                  <a:schemeClr val="tx1"/>
                </a:solidFill>
                <a:effectLst/>
                <a:latin typeface="Calibri" panose="020F0502020204030204" pitchFamily="34" charset="0"/>
                <a:ea typeface="Times New Roman" panose="02020603050405020304" pitchFamily="18" charset="0"/>
              </a:rPr>
              <a:t>Minimum Habitat Threshold in landscape unit aggregates &lt;add name&gt; (schedule 7, Table 1 of the Order), and </a:t>
            </a:r>
            <a:endParaRPr lang="en-US" sz="1800" dirty="0">
              <a:solidFill>
                <a:schemeClr val="tx1"/>
              </a:solidFill>
              <a:effectLst/>
              <a:latin typeface="Times New Roman" panose="02020603050405020304" pitchFamily="18" charset="0"/>
              <a:ea typeface="Calibri" panose="020F0502020204030204" pitchFamily="34" charset="0"/>
            </a:endParaRPr>
          </a:p>
          <a:p>
            <a:pPr lvl="1" indent="-342900">
              <a:buClrTx/>
              <a:buFont typeface="+mj-lt"/>
              <a:buAutoNum type="alphaLcPeriod"/>
            </a:pPr>
            <a:r>
              <a:rPr lang="en-CA" sz="1800" dirty="0">
                <a:solidFill>
                  <a:schemeClr val="tx1"/>
                </a:solidFill>
                <a:effectLst/>
                <a:latin typeface="Calibri" panose="020F0502020204030204" pitchFamily="34" charset="0"/>
                <a:ea typeface="Times New Roman" panose="02020603050405020304" pitchFamily="18" charset="0"/>
              </a:rPr>
              <a:t>Suitable Habitat Target in landscape unit portions &lt;add name&gt; (schedule 7, Table 2, Column A of the Order).</a:t>
            </a:r>
          </a:p>
          <a:p>
            <a:pPr lvl="1" indent="-342900">
              <a:buClrTx/>
              <a:buFont typeface="+mj-lt"/>
              <a:buAutoNum type="alphaLcPeriod"/>
            </a:pPr>
            <a:endParaRPr lang="en-CA" sz="1800" dirty="0">
              <a:solidFill>
                <a:schemeClr val="tx1"/>
              </a:solidFill>
              <a:latin typeface="Calibri" panose="020F0502020204030204" pitchFamily="34" charset="0"/>
              <a:ea typeface="Calibri" panose="020F0502020204030204" pitchFamily="34" charset="0"/>
            </a:endParaRPr>
          </a:p>
          <a:p>
            <a:pPr lvl="1" indent="-342900">
              <a:buClrTx/>
              <a:buFont typeface="+mj-lt"/>
              <a:buAutoNum type="alphaLcPeriod"/>
            </a:pPr>
            <a:endParaRPr lang="en-US" sz="1800" dirty="0">
              <a:solidFill>
                <a:schemeClr val="tx1"/>
              </a:solidFill>
              <a:effectLst/>
              <a:latin typeface="Times New Roman" panose="02020603050405020304" pitchFamily="18" charset="0"/>
              <a:ea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500320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40AAC-8A8C-44F1-8934-CFA97D124E3C}"/>
              </a:ext>
            </a:extLst>
          </p:cNvPr>
          <p:cNvSpPr>
            <a:spLocks noGrp="1"/>
          </p:cNvSpPr>
          <p:nvPr>
            <p:ph type="title"/>
          </p:nvPr>
        </p:nvSpPr>
        <p:spPr>
          <a:xfrm>
            <a:off x="115359" y="95250"/>
            <a:ext cx="8596668" cy="1771650"/>
          </a:xfrm>
        </p:spPr>
        <p:txBody>
          <a:bodyPr>
            <a:normAutofit fontScale="90000"/>
          </a:bodyPr>
          <a:lstStyle/>
          <a:p>
            <a:pPr algn="ctr"/>
            <a:r>
              <a:rPr lang="en-CA" b="1" u="sng" dirty="0">
                <a:effectLst/>
                <a:latin typeface="Calibri" panose="020F0502020204030204" pitchFamily="34" charset="0"/>
                <a:ea typeface="Calibri" panose="020F0502020204030204" pitchFamily="34" charset="0"/>
              </a:rPr>
              <a:t>1. Draft FSP RESULT </a:t>
            </a:r>
            <a:br>
              <a:rPr lang="en-CA" b="1" u="sng" dirty="0">
                <a:effectLst/>
                <a:latin typeface="Calibri" panose="020F0502020204030204" pitchFamily="34" charset="0"/>
                <a:ea typeface="Calibri" panose="020F0502020204030204" pitchFamily="34" charset="0"/>
              </a:rPr>
            </a:br>
            <a:r>
              <a:rPr lang="en-US" b="1" u="sng" dirty="0">
                <a:effectLst/>
                <a:latin typeface="Calibri" panose="020F0502020204030204" pitchFamily="34" charset="0"/>
                <a:ea typeface="Calibri" panose="020F0502020204030204" pitchFamily="34" charset="0"/>
              </a:rPr>
              <a:t>with no intention or ability to enable flexibility provisions for the MAMU Order and Notice</a:t>
            </a:r>
            <a:endParaRPr lang="en-US" sz="1800" dirty="0">
              <a:effectLst/>
              <a:latin typeface="Times New Roman" panose="02020603050405020304" pitchFamily="18" charset="0"/>
              <a:ea typeface="Calibri" panose="020F0502020204030204" pitchFamily="34" charset="0"/>
            </a:endParaRPr>
          </a:p>
        </p:txBody>
      </p:sp>
      <p:sp>
        <p:nvSpPr>
          <p:cNvPr id="3" name="Content Placeholder 2">
            <a:extLst>
              <a:ext uri="{FF2B5EF4-FFF2-40B4-BE49-F238E27FC236}">
                <a16:creationId xmlns:a16="http://schemas.microsoft.com/office/drawing/2014/main" id="{3FBF9217-D2FD-4359-A6A0-215F61702FA0}"/>
              </a:ext>
            </a:extLst>
          </p:cNvPr>
          <p:cNvSpPr>
            <a:spLocks noGrp="1"/>
          </p:cNvSpPr>
          <p:nvPr>
            <p:ph sz="half" idx="1"/>
          </p:nvPr>
        </p:nvSpPr>
        <p:spPr>
          <a:xfrm>
            <a:off x="495300" y="1866900"/>
            <a:ext cx="9537700" cy="3708400"/>
          </a:xfrm>
          <a:solidFill>
            <a:schemeClr val="bg1"/>
          </a:solidFill>
        </p:spPr>
        <p:txBody>
          <a:bodyPr>
            <a:normAutofit fontScale="92500" lnSpcReduction="10000"/>
          </a:bodyPr>
          <a:lstStyle/>
          <a:p>
            <a:pPr marL="0" indent="0">
              <a:lnSpc>
                <a:spcPct val="105000"/>
              </a:lnSpc>
              <a:buNone/>
            </a:pPr>
            <a:r>
              <a:rPr lang="en-CA" sz="1800" b="1" u="sng" dirty="0">
                <a:effectLst/>
                <a:latin typeface="Calibri" panose="020F0502020204030204" pitchFamily="34" charset="0"/>
                <a:ea typeface="Calibri" panose="020F0502020204030204" pitchFamily="34" charset="0"/>
              </a:rPr>
              <a:t>Marbled Murrelet Notice</a:t>
            </a:r>
            <a:endParaRPr lang="en-US" sz="1800" dirty="0">
              <a:effectLst/>
              <a:latin typeface="Times New Roman" panose="02020603050405020304" pitchFamily="18" charset="0"/>
              <a:ea typeface="Calibri" panose="020F0502020204030204" pitchFamily="34" charset="0"/>
            </a:endParaRPr>
          </a:p>
          <a:p>
            <a:pPr marL="0" indent="0">
              <a:buNone/>
            </a:pPr>
            <a:r>
              <a:rPr lang="en-US" sz="1800" b="1" dirty="0">
                <a:solidFill>
                  <a:schemeClr val="tx1"/>
                </a:solidFill>
                <a:effectLst/>
                <a:latin typeface="Calibri" panose="020F0502020204030204" pitchFamily="34" charset="0"/>
                <a:ea typeface="Times New Roman" panose="02020603050405020304" pitchFamily="18" charset="0"/>
              </a:rPr>
              <a:t>OBJECTIVES SET FOR WILDLIFE - Marbled Murrelet</a:t>
            </a:r>
            <a:r>
              <a:rPr lang="en-US" sz="1800" dirty="0">
                <a:solidFill>
                  <a:schemeClr val="tx1"/>
                </a:solidFill>
                <a:effectLst/>
                <a:latin typeface="Calibri" panose="020F0502020204030204" pitchFamily="34" charset="0"/>
                <a:ea typeface="Times New Roman" panose="02020603050405020304" pitchFamily="18" charset="0"/>
              </a:rPr>
              <a:t>, </a:t>
            </a:r>
            <a:r>
              <a:rPr lang="en-US" sz="1800" b="1" i="1" dirty="0">
                <a:solidFill>
                  <a:schemeClr val="tx1"/>
                </a:solidFill>
                <a:effectLst/>
                <a:latin typeface="Calibri" panose="020F0502020204030204" pitchFamily="34" charset="0"/>
                <a:ea typeface="Times New Roman" panose="02020603050405020304" pitchFamily="18" charset="0"/>
              </a:rPr>
              <a:t>FRPA</a:t>
            </a:r>
            <a:r>
              <a:rPr lang="en-US" sz="1800" b="1" dirty="0">
                <a:solidFill>
                  <a:schemeClr val="tx1"/>
                </a:solidFill>
                <a:effectLst/>
                <a:latin typeface="Calibri" panose="020F0502020204030204" pitchFamily="34" charset="0"/>
                <a:ea typeface="Times New Roman" panose="02020603050405020304" pitchFamily="18" charset="0"/>
              </a:rPr>
              <a:t> S.149 (1)(g), </a:t>
            </a:r>
            <a:r>
              <a:rPr lang="en-US" sz="1800" b="1" i="1" dirty="0">
                <a:solidFill>
                  <a:schemeClr val="tx1"/>
                </a:solidFill>
                <a:effectLst/>
                <a:latin typeface="Calibri" panose="020F0502020204030204" pitchFamily="34" charset="0"/>
                <a:ea typeface="Times New Roman" panose="02020603050405020304" pitchFamily="18" charset="0"/>
              </a:rPr>
              <a:t>FPPR</a:t>
            </a:r>
            <a:r>
              <a:rPr lang="en-US" sz="1800" b="1" dirty="0">
                <a:solidFill>
                  <a:schemeClr val="tx1"/>
                </a:solidFill>
                <a:effectLst/>
                <a:latin typeface="Calibri" panose="020F0502020204030204" pitchFamily="34" charset="0"/>
                <a:ea typeface="Times New Roman" panose="02020603050405020304" pitchFamily="18" charset="0"/>
              </a:rPr>
              <a:t> S.7(2). …....OR </a:t>
            </a:r>
            <a:r>
              <a:rPr lang="en-US" sz="1800" b="1" i="1" dirty="0">
                <a:solidFill>
                  <a:schemeClr val="tx1"/>
                </a:solidFill>
                <a:effectLst/>
                <a:latin typeface="Calibri" panose="020F0502020204030204" pitchFamily="34" charset="0"/>
                <a:ea typeface="Times New Roman" panose="02020603050405020304" pitchFamily="18" charset="0"/>
              </a:rPr>
              <a:t>WLPPR</a:t>
            </a:r>
            <a:r>
              <a:rPr lang="en-US" sz="1800" b="1" dirty="0">
                <a:solidFill>
                  <a:schemeClr val="tx1"/>
                </a:solidFill>
                <a:effectLst/>
                <a:latin typeface="Calibri" panose="020F0502020204030204" pitchFamily="34" charset="0"/>
                <a:ea typeface="Times New Roman" panose="02020603050405020304" pitchFamily="18" charset="0"/>
              </a:rPr>
              <a:t> S.9(3)</a:t>
            </a:r>
            <a:endParaRPr lang="en-US" sz="1800" dirty="0">
              <a:solidFill>
                <a:schemeClr val="tx1"/>
              </a:solidFill>
              <a:effectLst/>
              <a:latin typeface="Calibri" panose="020F0502020204030204" pitchFamily="34" charset="0"/>
              <a:ea typeface="Calibri" panose="020F0502020204030204" pitchFamily="34" charset="0"/>
            </a:endParaRPr>
          </a:p>
          <a:p>
            <a:pPr marL="0" indent="0">
              <a:buNone/>
            </a:pPr>
            <a:r>
              <a:rPr lang="en-US" sz="1800" dirty="0">
                <a:solidFill>
                  <a:schemeClr val="tx1"/>
                </a:solidFill>
                <a:effectLst/>
                <a:latin typeface="Calibri" panose="020F0502020204030204" pitchFamily="34" charset="0"/>
                <a:ea typeface="Times New Roman" panose="02020603050405020304" pitchFamily="18" charset="0"/>
              </a:rPr>
              <a:t>In this result, </a:t>
            </a:r>
            <a:r>
              <a:rPr lang="en-US" sz="1800" b="1" dirty="0">
                <a:solidFill>
                  <a:schemeClr val="tx1"/>
                </a:solidFill>
                <a:effectLst/>
                <a:latin typeface="Calibri" panose="020F0502020204030204" pitchFamily="34" charset="0"/>
                <a:ea typeface="Times New Roman" panose="02020603050405020304" pitchFamily="18" charset="0"/>
              </a:rPr>
              <a:t>“Notice” </a:t>
            </a:r>
            <a:r>
              <a:rPr lang="en-US" sz="1800" dirty="0">
                <a:solidFill>
                  <a:schemeClr val="tx1"/>
                </a:solidFill>
                <a:effectLst/>
                <a:latin typeface="Calibri" panose="020F0502020204030204" pitchFamily="34" charset="0"/>
                <a:ea typeface="Times New Roman" panose="02020603050405020304" pitchFamily="18" charset="0"/>
              </a:rPr>
              <a:t>means the: </a:t>
            </a:r>
            <a:r>
              <a:rPr lang="en-US" sz="1800" i="1" dirty="0">
                <a:solidFill>
                  <a:schemeClr val="tx1"/>
                </a:solidFill>
                <a:effectLst/>
                <a:latin typeface="Calibri" panose="020F0502020204030204" pitchFamily="34" charset="0"/>
                <a:ea typeface="Times New Roman" panose="02020603050405020304" pitchFamily="18" charset="0"/>
              </a:rPr>
              <a:t>NOTICE- INDICATORS OF THE AMOUNT, DISTRIBUTION, AND ATTRIBUTES OF WILDLIFE HABITAT REQUIRED FOR THE SURVIVAL OF Marbled Murrelet (</a:t>
            </a:r>
            <a:r>
              <a:rPr lang="en-US" sz="1800" i="1" dirty="0" err="1">
                <a:solidFill>
                  <a:schemeClr val="tx1"/>
                </a:solidFill>
                <a:effectLst/>
                <a:latin typeface="Calibri" panose="020F0502020204030204" pitchFamily="34" charset="0"/>
                <a:ea typeface="Times New Roman" panose="02020603050405020304" pitchFamily="18" charset="0"/>
              </a:rPr>
              <a:t>Brachyramphus</a:t>
            </a:r>
            <a:r>
              <a:rPr lang="en-US" sz="1800" i="1" dirty="0">
                <a:solidFill>
                  <a:schemeClr val="tx1"/>
                </a:solidFill>
                <a:effectLst/>
                <a:latin typeface="Calibri" panose="020F0502020204030204" pitchFamily="34" charset="0"/>
                <a:ea typeface="Times New Roman" panose="02020603050405020304" pitchFamily="18" charset="0"/>
              </a:rPr>
              <a:t> </a:t>
            </a:r>
            <a:r>
              <a:rPr lang="en-US" sz="1800" i="1" dirty="0" err="1">
                <a:solidFill>
                  <a:schemeClr val="tx1"/>
                </a:solidFill>
                <a:effectLst/>
                <a:latin typeface="Calibri" panose="020F0502020204030204" pitchFamily="34" charset="0"/>
                <a:ea typeface="Times New Roman" panose="02020603050405020304" pitchFamily="18" charset="0"/>
              </a:rPr>
              <a:t>marmoratus</a:t>
            </a:r>
            <a:r>
              <a:rPr lang="en-US" sz="1800" i="1" dirty="0">
                <a:solidFill>
                  <a:schemeClr val="tx1"/>
                </a:solidFill>
                <a:effectLst/>
                <a:latin typeface="Calibri" panose="020F0502020204030204" pitchFamily="34" charset="0"/>
                <a:ea typeface="Times New Roman" panose="02020603050405020304" pitchFamily="18" charset="0"/>
              </a:rPr>
              <a:t>) - </a:t>
            </a:r>
            <a:r>
              <a:rPr lang="en-US" sz="1800" dirty="0">
                <a:solidFill>
                  <a:schemeClr val="tx1"/>
                </a:solidFill>
                <a:effectLst/>
                <a:latin typeface="Calibri" panose="020F0502020204030204" pitchFamily="34" charset="0"/>
                <a:ea typeface="Times New Roman" panose="02020603050405020304" pitchFamily="18" charset="0"/>
              </a:rPr>
              <a:t>effective </a:t>
            </a:r>
            <a:r>
              <a:rPr lang="en-US" sz="1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December 2, 2021</a:t>
            </a:r>
            <a:endParaRPr lang="en-US" sz="1800" dirty="0">
              <a:solidFill>
                <a:schemeClr val="tx1"/>
              </a:solidFill>
              <a:effectLst/>
              <a:latin typeface="Calibri" panose="020F0502020204030204" pitchFamily="34" charset="0"/>
              <a:ea typeface="Calibri" panose="020F0502020204030204" pitchFamily="34" charset="0"/>
            </a:endParaRPr>
          </a:p>
          <a:p>
            <a:pPr marL="0" indent="0">
              <a:lnSpc>
                <a:spcPct val="105000"/>
              </a:lnSpc>
              <a:buNone/>
            </a:pPr>
            <a:r>
              <a:rPr lang="en-CA" sz="1800" dirty="0">
                <a:effectLst/>
                <a:latin typeface="Calibri" panose="020F0502020204030204" pitchFamily="34" charset="0"/>
                <a:ea typeface="Calibri" panose="020F0502020204030204" pitchFamily="34" charset="0"/>
              </a:rPr>
              <a:t>The holder of the FSP (or WLP) will comply with the Notice by maintaining the amount of Suitable Habitat equal to or greater than the MAMU Suitable Habitat Targets (Tables 2 and 3 of the Notice) with Attributes outlined in Schedule 1 of the Notice, to be established as:</a:t>
            </a:r>
            <a:endParaRPr lang="en-US" sz="1800" dirty="0">
              <a:effectLst/>
              <a:latin typeface="Times New Roman" panose="02020603050405020304" pitchFamily="18" charset="0"/>
              <a:ea typeface="Calibri" panose="020F0502020204030204" pitchFamily="34" charset="0"/>
            </a:endParaRPr>
          </a:p>
          <a:p>
            <a:pPr marL="114300" indent="0">
              <a:lnSpc>
                <a:spcPct val="105000"/>
              </a:lnSpc>
              <a:buNone/>
            </a:pPr>
            <a:r>
              <a:rPr lang="en-CA" sz="1800" dirty="0">
                <a:effectLst/>
                <a:latin typeface="Calibri" panose="020F0502020204030204" pitchFamily="34" charset="0"/>
                <a:ea typeface="Calibri" panose="020F0502020204030204" pitchFamily="34" charset="0"/>
              </a:rPr>
              <a:t>	a. MAMU Wildlife Habitat Areas in landscape unit portions &lt;add name&gt;; and</a:t>
            </a:r>
            <a:endParaRPr lang="en-US" sz="1800" dirty="0">
              <a:effectLst/>
              <a:latin typeface="Times New Roman" panose="02020603050405020304" pitchFamily="18" charset="0"/>
              <a:ea typeface="Calibri" panose="020F0502020204030204" pitchFamily="34" charset="0"/>
            </a:endParaRPr>
          </a:p>
          <a:p>
            <a:pPr marL="114300" indent="0">
              <a:lnSpc>
                <a:spcPct val="105000"/>
              </a:lnSpc>
              <a:buNone/>
            </a:pPr>
            <a:r>
              <a:rPr lang="en-CA" sz="1800" dirty="0">
                <a:effectLst/>
                <a:latin typeface="Calibri" panose="020F0502020204030204" pitchFamily="34" charset="0"/>
                <a:ea typeface="Calibri" panose="020F0502020204030204" pitchFamily="34" charset="0"/>
              </a:rPr>
              <a:t>	b. MAMU Wildlife Habitat Areas and Old Growth Management Areas in landscape unit portions</a:t>
            </a:r>
          </a:p>
          <a:p>
            <a:pPr marL="114300" indent="0">
              <a:lnSpc>
                <a:spcPct val="105000"/>
              </a:lnSpc>
              <a:buNone/>
            </a:pPr>
            <a:r>
              <a:rPr lang="en-CA" sz="1800" dirty="0">
                <a:effectLst/>
                <a:latin typeface="Calibri" panose="020F0502020204030204" pitchFamily="34" charset="0"/>
                <a:ea typeface="Calibri" panose="020F0502020204030204" pitchFamily="34" charset="0"/>
              </a:rPr>
              <a:t>	 &lt;add name&gt;.</a:t>
            </a:r>
            <a:endParaRPr lang="en-US" sz="1800" dirty="0">
              <a:effectLst/>
              <a:latin typeface="Times New Roman" panose="02020603050405020304" pitchFamily="18" charset="0"/>
              <a:ea typeface="Calibri" panose="020F0502020204030204" pitchFamily="34" charset="0"/>
            </a:endParaRPr>
          </a:p>
          <a:p>
            <a:pPr lvl="1" indent="-342900">
              <a:buClrTx/>
              <a:buFont typeface="+mj-lt"/>
              <a:buAutoNum type="alphaLcPeriod"/>
            </a:pPr>
            <a:endParaRPr lang="en-CA" sz="1800" dirty="0">
              <a:solidFill>
                <a:schemeClr val="tx1"/>
              </a:solidFill>
              <a:latin typeface="Calibri" panose="020F0502020204030204" pitchFamily="34" charset="0"/>
              <a:ea typeface="Calibri" panose="020F0502020204030204" pitchFamily="34" charset="0"/>
            </a:endParaRPr>
          </a:p>
          <a:p>
            <a:pPr lvl="1" indent="-342900">
              <a:buClrTx/>
              <a:buFont typeface="+mj-lt"/>
              <a:buAutoNum type="alphaLcPeriod"/>
            </a:pPr>
            <a:endParaRPr lang="en-US" sz="1800" dirty="0">
              <a:solidFill>
                <a:schemeClr val="tx1"/>
              </a:solidFill>
              <a:effectLst/>
              <a:latin typeface="Times New Roman" panose="02020603050405020304" pitchFamily="18" charset="0"/>
              <a:ea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49737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40AAC-8A8C-44F1-8934-CFA97D124E3C}"/>
              </a:ext>
            </a:extLst>
          </p:cNvPr>
          <p:cNvSpPr>
            <a:spLocks noGrp="1"/>
          </p:cNvSpPr>
          <p:nvPr>
            <p:ph type="title"/>
          </p:nvPr>
        </p:nvSpPr>
        <p:spPr>
          <a:xfrm>
            <a:off x="115359" y="95250"/>
            <a:ext cx="8596668" cy="1771650"/>
          </a:xfrm>
        </p:spPr>
        <p:txBody>
          <a:bodyPr>
            <a:normAutofit fontScale="90000"/>
          </a:bodyPr>
          <a:lstStyle/>
          <a:p>
            <a:pPr algn="ctr"/>
            <a:r>
              <a:rPr lang="en-CA" b="1" u="sng" dirty="0">
                <a:effectLst/>
                <a:latin typeface="Calibri" panose="020F0502020204030204" pitchFamily="34" charset="0"/>
                <a:ea typeface="Calibri" panose="020F0502020204030204" pitchFamily="34" charset="0"/>
              </a:rPr>
              <a:t>2. Draft FSP STRATEGY </a:t>
            </a:r>
            <a:br>
              <a:rPr lang="en-CA" b="1" u="sng" dirty="0">
                <a:effectLst/>
                <a:latin typeface="Calibri" panose="020F0502020204030204" pitchFamily="34" charset="0"/>
                <a:ea typeface="Calibri" panose="020F0502020204030204" pitchFamily="34" charset="0"/>
              </a:rPr>
            </a:br>
            <a:r>
              <a:rPr lang="en-CA" sz="3200" b="1" dirty="0">
                <a:effectLst/>
                <a:latin typeface="Calibri" panose="020F0502020204030204" pitchFamily="34" charset="0"/>
                <a:ea typeface="Calibri" panose="020F0502020204030204" pitchFamily="34" charset="0"/>
              </a:rPr>
              <a:t>“Strategy” for FDU or Woodlot overlaps to collaborate with other FSP Plan Holders and enable flexibility provisions for the MAMU Order and Notice:</a:t>
            </a:r>
            <a:endParaRPr lang="en-US" sz="3200" dirty="0">
              <a:effectLst/>
              <a:latin typeface="Times New Roman" panose="02020603050405020304" pitchFamily="18" charset="0"/>
              <a:ea typeface="Calibri" panose="020F0502020204030204" pitchFamily="34" charset="0"/>
            </a:endParaRPr>
          </a:p>
        </p:txBody>
      </p:sp>
      <p:sp>
        <p:nvSpPr>
          <p:cNvPr id="3" name="Content Placeholder 2">
            <a:extLst>
              <a:ext uri="{FF2B5EF4-FFF2-40B4-BE49-F238E27FC236}">
                <a16:creationId xmlns:a16="http://schemas.microsoft.com/office/drawing/2014/main" id="{3FBF9217-D2FD-4359-A6A0-215F61702FA0}"/>
              </a:ext>
            </a:extLst>
          </p:cNvPr>
          <p:cNvSpPr>
            <a:spLocks noGrp="1"/>
          </p:cNvSpPr>
          <p:nvPr>
            <p:ph sz="half" idx="1"/>
          </p:nvPr>
        </p:nvSpPr>
        <p:spPr>
          <a:xfrm>
            <a:off x="438150" y="2409825"/>
            <a:ext cx="9537700" cy="3708400"/>
          </a:xfrm>
          <a:solidFill>
            <a:schemeClr val="bg1"/>
          </a:solidFill>
        </p:spPr>
        <p:txBody>
          <a:bodyPr>
            <a:normAutofit lnSpcReduction="10000"/>
          </a:bodyPr>
          <a:lstStyle/>
          <a:p>
            <a:pPr marL="0" indent="0">
              <a:lnSpc>
                <a:spcPct val="105000"/>
              </a:lnSpc>
              <a:buNone/>
            </a:pPr>
            <a:r>
              <a:rPr lang="en-CA" sz="1800" b="1" u="sng" dirty="0">
                <a:effectLst/>
                <a:latin typeface="Calibri" panose="020F0502020204030204" pitchFamily="34" charset="0"/>
                <a:ea typeface="Calibri" panose="020F0502020204030204" pitchFamily="34" charset="0"/>
              </a:rPr>
              <a:t>Marbled Murrelet Order</a:t>
            </a:r>
            <a:endParaRPr lang="en-US" sz="1800" dirty="0">
              <a:effectLst/>
              <a:latin typeface="Times New Roman" panose="02020603050405020304" pitchFamily="18" charset="0"/>
              <a:ea typeface="Calibri" panose="020F0502020204030204" pitchFamily="34" charset="0"/>
            </a:endParaRPr>
          </a:p>
          <a:p>
            <a:pPr marL="0" indent="0">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LAND USE OBJECTIVES FOR THE PURPOSES OF </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FRPA</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FOR CROWN LAND, </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Land Act</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S.93.4(1)(b).</a:t>
            </a:r>
            <a:endParaRPr lang="en-US" sz="1800" dirty="0">
              <a:effectLst/>
              <a:latin typeface="Times New Roman" panose="02020603050405020304" pitchFamily="18" charset="0"/>
              <a:ea typeface="Calibri" panose="020F0502020204030204" pitchFamily="34" charset="0"/>
            </a:endParaRPr>
          </a:p>
          <a:p>
            <a:pPr marL="0" indent="0">
              <a:buNone/>
            </a:pPr>
            <a:r>
              <a:rPr lang="en-US" sz="1800" dirty="0">
                <a:effectLst/>
                <a:latin typeface="Calibri" panose="020F0502020204030204" pitchFamily="34" charset="0"/>
                <a:ea typeface="Calibri" panose="020F0502020204030204" pitchFamily="34" charset="0"/>
              </a:rPr>
              <a:t>In this strategy,</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“Order”</a:t>
            </a:r>
            <a:r>
              <a:rPr lang="en-US" sz="1800" dirty="0">
                <a:effectLst/>
                <a:latin typeface="Calibri" panose="020F0502020204030204" pitchFamily="34" charset="0"/>
                <a:ea typeface="Calibri" panose="020F0502020204030204" pitchFamily="34" charset="0"/>
                <a:cs typeface="Times New Roman" panose="02020603050405020304" pitchFamily="18" charset="0"/>
              </a:rPr>
              <a:t> means the: Order for the Recovery of Marbled Murrelet (</a:t>
            </a:r>
            <a:r>
              <a:rPr lang="en-US" sz="1800" i="1" dirty="0" err="1">
                <a:effectLst/>
                <a:latin typeface="Calibri" panose="020F0502020204030204" pitchFamily="34" charset="0"/>
                <a:ea typeface="Calibri" panose="020F0502020204030204" pitchFamily="34" charset="0"/>
                <a:cs typeface="Times New Roman" panose="02020603050405020304" pitchFamily="18" charset="0"/>
              </a:rPr>
              <a:t>Brachyramphus</a:t>
            </a:r>
            <a:r>
              <a:rPr lang="en-US" sz="1800"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i="1" dirty="0" err="1">
                <a:effectLst/>
                <a:latin typeface="Calibri" panose="020F0502020204030204" pitchFamily="34" charset="0"/>
                <a:ea typeface="Calibri" panose="020F0502020204030204" pitchFamily="34" charset="0"/>
                <a:cs typeface="Times New Roman" panose="02020603050405020304" pitchFamily="18" charset="0"/>
              </a:rPr>
              <a:t>marmoratus</a:t>
            </a:r>
            <a:r>
              <a:rPr lang="en-US" sz="1800" dirty="0">
                <a:effectLst/>
                <a:latin typeface="Calibri" panose="020F0502020204030204" pitchFamily="34" charset="0"/>
                <a:ea typeface="Calibri" panose="020F0502020204030204" pitchFamily="34" charset="0"/>
                <a:cs typeface="Times New Roman" panose="02020603050405020304" pitchFamily="18" charset="0"/>
              </a:rPr>
              <a:t>) – effective Dec 2, 2021</a:t>
            </a:r>
            <a:endParaRPr lang="en-US" sz="1800" dirty="0">
              <a:effectLst/>
              <a:latin typeface="Times New Roman" panose="02020603050405020304" pitchFamily="18" charset="0"/>
              <a:ea typeface="Calibri" panose="020F0502020204030204" pitchFamily="34" charset="0"/>
            </a:endParaRPr>
          </a:p>
          <a:p>
            <a:endParaRPr lang="en-US" sz="1800" dirty="0">
              <a:effectLst/>
              <a:latin typeface="Times New Roman" panose="02020603050405020304" pitchFamily="18" charset="0"/>
              <a:ea typeface="Calibri" panose="020F0502020204030204" pitchFamily="34" charset="0"/>
            </a:endParaRPr>
          </a:p>
          <a:p>
            <a:pPr marL="0" indent="0">
              <a:buNone/>
            </a:pPr>
            <a:r>
              <a:rPr lang="en-US" sz="1800" u="sng" dirty="0">
                <a:effectLst/>
                <a:latin typeface="Calibri" panose="020F0502020204030204" pitchFamily="34" charset="0"/>
                <a:ea typeface="Calibri" panose="020F0502020204030204" pitchFamily="34" charset="0"/>
              </a:rPr>
              <a:t>District Working Group:</a:t>
            </a:r>
            <a:r>
              <a:rPr lang="en-US" sz="1800" dirty="0">
                <a:effectLst/>
                <a:latin typeface="Calibri" panose="020F0502020204030204" pitchFamily="34" charset="0"/>
                <a:ea typeface="Calibri" panose="020F0502020204030204" pitchFamily="34" charset="0"/>
              </a:rPr>
              <a:t> the FSP/WLP Holders within a given landscape unit that wish to enable flexibility provisions for the MAMU Order and Notice, that have agreed upon the terms and conditions of the assembly to coordinate and cooperate with one another.</a:t>
            </a:r>
            <a:endParaRPr lang="en-US" sz="1800" dirty="0">
              <a:effectLst/>
              <a:latin typeface="Times New Roman" panose="02020603050405020304" pitchFamily="18" charset="0"/>
              <a:ea typeface="Calibri" panose="020F0502020204030204" pitchFamily="34" charset="0"/>
            </a:endParaRPr>
          </a:p>
          <a:p>
            <a:pPr marL="0" indent="0">
              <a:buNone/>
            </a:pPr>
            <a:r>
              <a:rPr lang="en-US" sz="1800" u="none" strike="noStrike" dirty="0">
                <a:effectLst/>
                <a:latin typeface="Calibri" panose="020F0502020204030204" pitchFamily="34" charset="0"/>
                <a:ea typeface="Calibri" panose="020F0502020204030204" pitchFamily="34" charset="0"/>
              </a:rPr>
              <a:t> </a:t>
            </a:r>
            <a:endParaRPr lang="en-US" sz="1800" dirty="0">
              <a:effectLst/>
              <a:latin typeface="Times New Roman" panose="02020603050405020304" pitchFamily="18" charset="0"/>
              <a:ea typeface="Calibri" panose="020F0502020204030204" pitchFamily="34" charset="0"/>
            </a:endParaRPr>
          </a:p>
          <a:p>
            <a:pPr marL="0" indent="0">
              <a:buNone/>
            </a:pPr>
            <a:r>
              <a:rPr lang="en-US" sz="1800" u="sng" dirty="0">
                <a:effectLst/>
                <a:latin typeface="Calibri" panose="020F0502020204030204" pitchFamily="34" charset="0"/>
                <a:ea typeface="Calibri" panose="020F0502020204030204" pitchFamily="34" charset="0"/>
              </a:rPr>
              <a:t>District Planning Table(s): </a:t>
            </a:r>
            <a:r>
              <a:rPr lang="en-US" sz="1800" dirty="0">
                <a:effectLst/>
                <a:latin typeface="Calibri" panose="020F0502020204030204" pitchFamily="34" charset="0"/>
                <a:ea typeface="Calibri" panose="020F0502020204030204" pitchFamily="34" charset="0"/>
              </a:rPr>
              <a:t>area of Suitable Habitat distributed across the given forest tenures within each aggregate and landscape unit.</a:t>
            </a:r>
            <a:endParaRPr lang="en-CA" sz="1800" dirty="0">
              <a:solidFill>
                <a:schemeClr val="tx1"/>
              </a:solidFill>
              <a:latin typeface="Calibri" panose="020F0502020204030204" pitchFamily="34" charset="0"/>
              <a:ea typeface="Calibri" panose="020F0502020204030204" pitchFamily="34" charset="0"/>
            </a:endParaRPr>
          </a:p>
          <a:p>
            <a:pPr lvl="1" indent="-342900">
              <a:buClrTx/>
              <a:buFont typeface="+mj-lt"/>
              <a:buAutoNum type="alphaLcPeriod"/>
            </a:pPr>
            <a:endParaRPr lang="en-US" sz="1800" dirty="0">
              <a:solidFill>
                <a:schemeClr val="tx1"/>
              </a:solidFill>
              <a:effectLst/>
              <a:latin typeface="Times New Roman" panose="02020603050405020304" pitchFamily="18" charset="0"/>
              <a:ea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150728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40AAC-8A8C-44F1-8934-CFA97D124E3C}"/>
              </a:ext>
            </a:extLst>
          </p:cNvPr>
          <p:cNvSpPr>
            <a:spLocks noGrp="1"/>
          </p:cNvSpPr>
          <p:nvPr>
            <p:ph type="title"/>
          </p:nvPr>
        </p:nvSpPr>
        <p:spPr>
          <a:xfrm>
            <a:off x="115359" y="95250"/>
            <a:ext cx="8596668" cy="1771650"/>
          </a:xfrm>
        </p:spPr>
        <p:txBody>
          <a:bodyPr>
            <a:normAutofit fontScale="90000"/>
          </a:bodyPr>
          <a:lstStyle/>
          <a:p>
            <a:pPr algn="ctr"/>
            <a:r>
              <a:rPr lang="en-CA" b="1" u="sng" dirty="0">
                <a:effectLst/>
                <a:latin typeface="Calibri" panose="020F0502020204030204" pitchFamily="34" charset="0"/>
                <a:ea typeface="Calibri" panose="020F0502020204030204" pitchFamily="34" charset="0"/>
              </a:rPr>
              <a:t>2. Draft FSP STRATEGY </a:t>
            </a:r>
            <a:br>
              <a:rPr lang="en-CA" b="1" u="sng" dirty="0">
                <a:effectLst/>
                <a:latin typeface="Calibri" panose="020F0502020204030204" pitchFamily="34" charset="0"/>
                <a:ea typeface="Calibri" panose="020F0502020204030204" pitchFamily="34" charset="0"/>
              </a:rPr>
            </a:br>
            <a:r>
              <a:rPr lang="en-CA" sz="3200" b="1" dirty="0">
                <a:effectLst/>
                <a:latin typeface="Calibri" panose="020F0502020204030204" pitchFamily="34" charset="0"/>
                <a:ea typeface="Calibri" panose="020F0502020204030204" pitchFamily="34" charset="0"/>
              </a:rPr>
              <a:t>“Strategy” (for FDU or Woodlot overlaps) to collaborate with other FSP Plan Holders and enable flexibility provisions for the MAMU Order and Notice:</a:t>
            </a:r>
            <a:endParaRPr lang="en-US" sz="3200" dirty="0">
              <a:effectLst/>
              <a:latin typeface="Times New Roman" panose="02020603050405020304" pitchFamily="18" charset="0"/>
              <a:ea typeface="Calibri" panose="020F0502020204030204" pitchFamily="34" charset="0"/>
            </a:endParaRPr>
          </a:p>
        </p:txBody>
      </p:sp>
      <p:sp>
        <p:nvSpPr>
          <p:cNvPr id="3" name="Content Placeholder 2">
            <a:extLst>
              <a:ext uri="{FF2B5EF4-FFF2-40B4-BE49-F238E27FC236}">
                <a16:creationId xmlns:a16="http://schemas.microsoft.com/office/drawing/2014/main" id="{3FBF9217-D2FD-4359-A6A0-215F61702FA0}"/>
              </a:ext>
            </a:extLst>
          </p:cNvPr>
          <p:cNvSpPr>
            <a:spLocks noGrp="1"/>
          </p:cNvSpPr>
          <p:nvPr>
            <p:ph sz="half" idx="1"/>
          </p:nvPr>
        </p:nvSpPr>
        <p:spPr>
          <a:xfrm>
            <a:off x="276225" y="1981199"/>
            <a:ext cx="9537700" cy="4705351"/>
          </a:xfrm>
          <a:solidFill>
            <a:schemeClr val="bg1"/>
          </a:solidFill>
        </p:spPr>
        <p:txBody>
          <a:bodyPr>
            <a:normAutofit/>
          </a:bodyPr>
          <a:lstStyle/>
          <a:p>
            <a:pPr marL="0" indent="0">
              <a:spcAft>
                <a:spcPts val="600"/>
              </a:spcAft>
              <a:buNone/>
            </a:pPr>
            <a:r>
              <a:rPr lang="en-US" sz="1800" dirty="0">
                <a:solidFill>
                  <a:schemeClr val="tx1"/>
                </a:solidFill>
                <a:effectLst/>
                <a:latin typeface="Calibri" panose="020F0502020204030204" pitchFamily="34" charset="0"/>
                <a:ea typeface="Calibri" panose="020F0502020204030204" pitchFamily="34" charset="0"/>
              </a:rPr>
              <a:t>To meet the requirements of the </a:t>
            </a:r>
            <a:r>
              <a:rPr lang="en-US" sz="1800" b="1" dirty="0">
                <a:solidFill>
                  <a:schemeClr val="tx1"/>
                </a:solidFill>
                <a:effectLst/>
                <a:latin typeface="Calibri" panose="020F0502020204030204" pitchFamily="34" charset="0"/>
                <a:ea typeface="Calibri" panose="020F0502020204030204" pitchFamily="34" charset="0"/>
              </a:rPr>
              <a:t>Order</a:t>
            </a:r>
            <a:r>
              <a:rPr lang="en-US" sz="1800" dirty="0">
                <a:solidFill>
                  <a:schemeClr val="tx1"/>
                </a:solidFill>
                <a:effectLst/>
                <a:latin typeface="Calibri" panose="020F0502020204030204" pitchFamily="34" charset="0"/>
                <a:ea typeface="Calibri" panose="020F0502020204030204" pitchFamily="34" charset="0"/>
              </a:rPr>
              <a:t>, the holder of the FSP (or WLP) will coordinate with other Holders of FSPs and WLPs, as follows.</a:t>
            </a:r>
          </a:p>
          <a:p>
            <a:pPr marL="0" indent="0">
              <a:spcBef>
                <a:spcPts val="600"/>
              </a:spcBef>
              <a:buNone/>
            </a:pPr>
            <a:r>
              <a:rPr lang="en-US" sz="1800" dirty="0">
                <a:solidFill>
                  <a:schemeClr val="tx1"/>
                </a:solidFill>
                <a:effectLst/>
                <a:latin typeface="Calibri" panose="020F0502020204030204" pitchFamily="34" charset="0"/>
                <a:ea typeface="Calibri" panose="020F0502020204030204" pitchFamily="34" charset="0"/>
              </a:rPr>
              <a:t>The Holder(s) of the FSP will comply with the </a:t>
            </a:r>
            <a:r>
              <a:rPr lang="en-US" sz="1800" b="1" dirty="0">
                <a:solidFill>
                  <a:schemeClr val="tx1"/>
                </a:solidFill>
                <a:effectLst/>
                <a:latin typeface="Calibri" panose="020F0502020204030204" pitchFamily="34" charset="0"/>
                <a:ea typeface="Calibri" panose="020F0502020204030204" pitchFamily="34" charset="0"/>
              </a:rPr>
              <a:t>Order</a:t>
            </a:r>
            <a:r>
              <a:rPr lang="en-US" sz="1800" dirty="0">
                <a:solidFill>
                  <a:schemeClr val="tx1"/>
                </a:solidFill>
                <a:effectLst/>
                <a:latin typeface="Calibri" panose="020F0502020204030204" pitchFamily="34" charset="0"/>
                <a:ea typeface="Calibri" panose="020F0502020204030204" pitchFamily="34" charset="0"/>
              </a:rPr>
              <a:t> by: </a:t>
            </a:r>
          </a:p>
          <a:p>
            <a:pPr marL="0" indent="0">
              <a:buNone/>
            </a:pPr>
            <a:r>
              <a:rPr lang="en-US" sz="1800" dirty="0">
                <a:solidFill>
                  <a:schemeClr val="tx1"/>
                </a:solidFill>
                <a:effectLst/>
                <a:latin typeface="Calibri" panose="020F0502020204030204" pitchFamily="34" charset="0"/>
                <a:ea typeface="Calibri" panose="020F0502020204030204" pitchFamily="34" charset="0"/>
              </a:rPr>
              <a:t>	a. Reaching agreement on specifying amounts of Suitable Habitat to maintain equal to or 	greater than the Suitable Habitat Target for landscape unit portions (Order, Schedule 7, Table 2, 	Column A), OR</a:t>
            </a:r>
          </a:p>
          <a:p>
            <a:pPr marL="0" indent="0">
              <a:buNone/>
            </a:pPr>
            <a:r>
              <a:rPr lang="en-US" sz="1800" dirty="0">
                <a:solidFill>
                  <a:schemeClr val="tx1"/>
                </a:solidFill>
                <a:effectLst/>
                <a:latin typeface="Calibri" panose="020F0502020204030204" pitchFamily="34" charset="0"/>
                <a:ea typeface="Calibri" panose="020F0502020204030204" pitchFamily="34" charset="0"/>
              </a:rPr>
              <a:t>	b. Reaching agreement on specifying amounts of Suitable Habitat to maintain equal to or 	greater than the Minimum Habitat Thresholds for landscape unit aggregate (Order, Schedule 7, 	Table 1, Column A) and landscape unit portions (Order, Schedule 7, Table 2, Column B), AND</a:t>
            </a:r>
          </a:p>
          <a:p>
            <a:pPr marL="0" indent="0">
              <a:buNone/>
            </a:pPr>
            <a:r>
              <a:rPr lang="en-US" sz="1800" dirty="0">
                <a:solidFill>
                  <a:schemeClr val="tx1"/>
                </a:solidFill>
                <a:effectLst/>
                <a:latin typeface="Calibri" panose="020F0502020204030204" pitchFamily="34" charset="0"/>
                <a:ea typeface="Calibri" panose="020F0502020204030204" pitchFamily="34" charset="0"/>
              </a:rPr>
              <a:t>	c. Using the District Planning Table(s) and/or District Working Group as a basis to identify 	Suitable Habitat distribution to maintain equal to or greater amounts than the Minimum 	Habitat Thresholds for landscape unit portions and landscape unit aggregates (Order, Schedule 	7, Table 	1), AND</a:t>
            </a:r>
          </a:p>
          <a:p>
            <a:pPr marL="0" indent="0">
              <a:buNone/>
            </a:pPr>
            <a:r>
              <a:rPr lang="en-US" sz="1800" dirty="0">
                <a:effectLst/>
                <a:latin typeface="Calibri" panose="020F0502020204030204" pitchFamily="34" charset="0"/>
                <a:ea typeface="Calibri" panose="020F0502020204030204" pitchFamily="34" charset="0"/>
              </a:rPr>
              <a:t> </a:t>
            </a:r>
          </a:p>
          <a:p>
            <a:pPr lvl="1" indent="-342900">
              <a:buClrTx/>
              <a:buFont typeface="+mj-lt"/>
              <a:buAutoNum type="alphaLcPeriod"/>
            </a:pPr>
            <a:endParaRPr lang="en-US" sz="1800" dirty="0">
              <a:solidFill>
                <a:schemeClr val="tx1"/>
              </a:solidFill>
              <a:effectLst/>
              <a:latin typeface="Times New Roman" panose="02020603050405020304" pitchFamily="18" charset="0"/>
              <a:ea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602098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40AAC-8A8C-44F1-8934-CFA97D124E3C}"/>
              </a:ext>
            </a:extLst>
          </p:cNvPr>
          <p:cNvSpPr>
            <a:spLocks noGrp="1"/>
          </p:cNvSpPr>
          <p:nvPr>
            <p:ph type="title"/>
          </p:nvPr>
        </p:nvSpPr>
        <p:spPr>
          <a:xfrm>
            <a:off x="115359" y="95250"/>
            <a:ext cx="8596668" cy="1771650"/>
          </a:xfrm>
        </p:spPr>
        <p:txBody>
          <a:bodyPr>
            <a:normAutofit fontScale="90000"/>
          </a:bodyPr>
          <a:lstStyle/>
          <a:p>
            <a:pPr algn="ctr"/>
            <a:r>
              <a:rPr lang="en-CA" b="1" u="sng" dirty="0">
                <a:effectLst/>
                <a:latin typeface="Calibri" panose="020F0502020204030204" pitchFamily="34" charset="0"/>
                <a:ea typeface="Calibri" panose="020F0502020204030204" pitchFamily="34" charset="0"/>
              </a:rPr>
              <a:t>2. Draft FSP STRATEGY </a:t>
            </a:r>
            <a:br>
              <a:rPr lang="en-CA" b="1" u="sng" dirty="0">
                <a:effectLst/>
                <a:latin typeface="Calibri" panose="020F0502020204030204" pitchFamily="34" charset="0"/>
                <a:ea typeface="Calibri" panose="020F0502020204030204" pitchFamily="34" charset="0"/>
              </a:rPr>
            </a:br>
            <a:r>
              <a:rPr lang="en-CA" sz="3200" b="1" dirty="0">
                <a:effectLst/>
                <a:latin typeface="Calibri" panose="020F0502020204030204" pitchFamily="34" charset="0"/>
                <a:ea typeface="Calibri" panose="020F0502020204030204" pitchFamily="34" charset="0"/>
              </a:rPr>
              <a:t>“Strategy” for FDU or Woodlot overlaps to collaborate with other FSP Plan Holders and enable flexibility provisions for the MAMU Order and Notice:</a:t>
            </a:r>
            <a:endParaRPr lang="en-US" sz="3200" dirty="0">
              <a:effectLst/>
              <a:latin typeface="Times New Roman" panose="02020603050405020304" pitchFamily="18" charset="0"/>
              <a:ea typeface="Calibri" panose="020F0502020204030204" pitchFamily="34" charset="0"/>
            </a:endParaRPr>
          </a:p>
        </p:txBody>
      </p:sp>
      <p:sp>
        <p:nvSpPr>
          <p:cNvPr id="3" name="Content Placeholder 2">
            <a:extLst>
              <a:ext uri="{FF2B5EF4-FFF2-40B4-BE49-F238E27FC236}">
                <a16:creationId xmlns:a16="http://schemas.microsoft.com/office/drawing/2014/main" id="{3FBF9217-D2FD-4359-A6A0-215F61702FA0}"/>
              </a:ext>
            </a:extLst>
          </p:cNvPr>
          <p:cNvSpPr>
            <a:spLocks noGrp="1"/>
          </p:cNvSpPr>
          <p:nvPr>
            <p:ph sz="half" idx="1"/>
          </p:nvPr>
        </p:nvSpPr>
        <p:spPr>
          <a:xfrm>
            <a:off x="276225" y="1981199"/>
            <a:ext cx="9537700" cy="4705351"/>
          </a:xfrm>
          <a:solidFill>
            <a:schemeClr val="bg1"/>
          </a:solidFill>
        </p:spPr>
        <p:txBody>
          <a:bodyPr>
            <a:normAutofit/>
          </a:bodyPr>
          <a:lstStyle/>
          <a:p>
            <a:pPr marL="0" indent="0">
              <a:buNone/>
            </a:pPr>
            <a:r>
              <a:rPr lang="en-US" sz="1800" dirty="0">
                <a:solidFill>
                  <a:schemeClr val="tx1"/>
                </a:solidFill>
                <a:effectLst/>
                <a:latin typeface="Calibri" panose="020F0502020204030204" pitchFamily="34" charset="0"/>
                <a:ea typeface="Calibri" panose="020F0502020204030204" pitchFamily="34" charset="0"/>
              </a:rPr>
              <a:t>	d. </a:t>
            </a:r>
            <a:r>
              <a:rPr lang="en-US" sz="1800" dirty="0">
                <a:effectLst/>
                <a:latin typeface="Calibri" panose="020F0502020204030204" pitchFamily="34" charset="0"/>
                <a:ea typeface="Calibri" panose="020F0502020204030204" pitchFamily="34" charset="0"/>
              </a:rPr>
              <a:t>If agreement cannot be reached: </a:t>
            </a:r>
          </a:p>
          <a:p>
            <a:pPr marL="114300" indent="0">
              <a:buNone/>
            </a:pPr>
            <a:r>
              <a:rPr lang="en-US" sz="1800" dirty="0">
                <a:effectLst/>
                <a:latin typeface="Calibri" panose="020F0502020204030204" pitchFamily="34" charset="0"/>
                <a:ea typeface="Calibri" panose="020F0502020204030204" pitchFamily="34" charset="0"/>
              </a:rPr>
              <a:t>		1) the FSP Holder(s) will apply the </a:t>
            </a:r>
            <a:r>
              <a:rPr lang="en-US" sz="1800" dirty="0">
                <a:solidFill>
                  <a:srgbClr val="000000"/>
                </a:solidFill>
                <a:effectLst/>
                <a:latin typeface="Calibri" panose="020F0502020204030204" pitchFamily="34" charset="0"/>
                <a:ea typeface="Calibri" panose="020F0502020204030204" pitchFamily="34" charset="0"/>
              </a:rPr>
              <a:t>&lt;INSERT TABLE NAME(S)&gt;</a:t>
            </a:r>
            <a:r>
              <a:rPr lang="en-US" sz="1800" dirty="0">
                <a:effectLst/>
                <a:latin typeface="Calibri" panose="020F0502020204030204" pitchFamily="34" charset="0"/>
                <a:ea typeface="Calibri" panose="020F0502020204030204" pitchFamily="34" charset="0"/>
              </a:rPr>
              <a:t> District Planning Table(s) and 		notify other FSP holders until agreement is reached FSP Holder(s), OR</a:t>
            </a:r>
          </a:p>
          <a:p>
            <a:pPr marL="114300" indent="0">
              <a:buNone/>
            </a:pPr>
            <a:r>
              <a:rPr lang="en-US" sz="1800" dirty="0">
                <a:effectLst/>
                <a:latin typeface="Calibri" panose="020F0502020204030204" pitchFamily="34" charset="0"/>
                <a:ea typeface="Calibri" panose="020F0502020204030204" pitchFamily="34" charset="0"/>
              </a:rPr>
              <a:t>		2) the District working group may request the Minister to act under FPPR S.19 and 				proportion suitable habitat targets.</a:t>
            </a:r>
          </a:p>
          <a:p>
            <a:pPr marL="0" indent="0">
              <a:buNone/>
            </a:pPr>
            <a:endParaRPr lang="en-US" sz="1800" dirty="0">
              <a:solidFill>
                <a:schemeClr val="tx1"/>
              </a:solidFill>
              <a:effectLst/>
              <a:latin typeface="Calibri" panose="020F0502020204030204" pitchFamily="34" charset="0"/>
              <a:ea typeface="Calibri" panose="020F0502020204030204" pitchFamily="34" charset="0"/>
            </a:endParaRPr>
          </a:p>
          <a:p>
            <a:pPr marL="0" indent="0">
              <a:buNone/>
            </a:pPr>
            <a:r>
              <a:rPr lang="en-US" sz="1800" dirty="0">
                <a:effectLst/>
                <a:latin typeface="Calibri" panose="020F0502020204030204" pitchFamily="34" charset="0"/>
                <a:ea typeface="Calibri" panose="020F0502020204030204" pitchFamily="34" charset="0"/>
              </a:rPr>
              <a:t> </a:t>
            </a:r>
          </a:p>
          <a:p>
            <a:pPr lvl="1" indent="-342900">
              <a:buClrTx/>
              <a:buFont typeface="+mj-lt"/>
              <a:buAutoNum type="alphaLcPeriod"/>
            </a:pPr>
            <a:endParaRPr lang="en-US" sz="1800" dirty="0">
              <a:solidFill>
                <a:schemeClr val="tx1"/>
              </a:solidFill>
              <a:effectLst/>
              <a:latin typeface="Times New Roman" panose="02020603050405020304" pitchFamily="18" charset="0"/>
              <a:ea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87031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40AAC-8A8C-44F1-8934-CFA97D124E3C}"/>
              </a:ext>
            </a:extLst>
          </p:cNvPr>
          <p:cNvSpPr>
            <a:spLocks noGrp="1"/>
          </p:cNvSpPr>
          <p:nvPr>
            <p:ph type="title"/>
          </p:nvPr>
        </p:nvSpPr>
        <p:spPr>
          <a:xfrm>
            <a:off x="115359" y="95250"/>
            <a:ext cx="8596668" cy="1771650"/>
          </a:xfrm>
        </p:spPr>
        <p:txBody>
          <a:bodyPr>
            <a:normAutofit fontScale="90000"/>
          </a:bodyPr>
          <a:lstStyle/>
          <a:p>
            <a:pPr algn="ctr"/>
            <a:r>
              <a:rPr lang="en-CA" b="1" u="sng" dirty="0">
                <a:effectLst/>
                <a:latin typeface="Calibri" panose="020F0502020204030204" pitchFamily="34" charset="0"/>
                <a:ea typeface="Calibri" panose="020F0502020204030204" pitchFamily="34" charset="0"/>
              </a:rPr>
              <a:t>2. Draft FSP STRATEGY </a:t>
            </a:r>
            <a:br>
              <a:rPr lang="en-CA" b="1" u="sng" dirty="0">
                <a:effectLst/>
                <a:latin typeface="Calibri" panose="020F0502020204030204" pitchFamily="34" charset="0"/>
                <a:ea typeface="Calibri" panose="020F0502020204030204" pitchFamily="34" charset="0"/>
              </a:rPr>
            </a:br>
            <a:r>
              <a:rPr lang="en-CA" sz="3200" b="1" dirty="0">
                <a:effectLst/>
                <a:latin typeface="Calibri" panose="020F0502020204030204" pitchFamily="34" charset="0"/>
                <a:ea typeface="Calibri" panose="020F0502020204030204" pitchFamily="34" charset="0"/>
              </a:rPr>
              <a:t>“Strategy” for FDU or Woodlot overlaps to collaborate with other FSP Plan Holders and enable flexibility provisions for the MAMU Order and Notice:</a:t>
            </a:r>
            <a:endParaRPr lang="en-US" sz="3200" dirty="0">
              <a:effectLst/>
              <a:latin typeface="Times New Roman" panose="02020603050405020304" pitchFamily="18" charset="0"/>
              <a:ea typeface="Calibri" panose="020F0502020204030204" pitchFamily="34" charset="0"/>
            </a:endParaRPr>
          </a:p>
        </p:txBody>
      </p:sp>
      <p:sp>
        <p:nvSpPr>
          <p:cNvPr id="3" name="Content Placeholder 2">
            <a:extLst>
              <a:ext uri="{FF2B5EF4-FFF2-40B4-BE49-F238E27FC236}">
                <a16:creationId xmlns:a16="http://schemas.microsoft.com/office/drawing/2014/main" id="{3FBF9217-D2FD-4359-A6A0-215F61702FA0}"/>
              </a:ext>
            </a:extLst>
          </p:cNvPr>
          <p:cNvSpPr>
            <a:spLocks noGrp="1"/>
          </p:cNvSpPr>
          <p:nvPr>
            <p:ph sz="half" idx="1"/>
          </p:nvPr>
        </p:nvSpPr>
        <p:spPr>
          <a:xfrm>
            <a:off x="276225" y="1981199"/>
            <a:ext cx="9537700" cy="4705351"/>
          </a:xfrm>
          <a:solidFill>
            <a:schemeClr val="bg1"/>
          </a:solidFill>
        </p:spPr>
        <p:txBody>
          <a:bodyPr>
            <a:normAutofit fontScale="92500" lnSpcReduction="10000"/>
          </a:bodyPr>
          <a:lstStyle/>
          <a:p>
            <a:pPr marL="0" indent="0">
              <a:buNone/>
            </a:pPr>
            <a:r>
              <a:rPr lang="en-CA" sz="1800" b="1" u="sng" dirty="0">
                <a:effectLst/>
                <a:latin typeface="Calibri" panose="020F0502020204030204" pitchFamily="34" charset="0"/>
                <a:ea typeface="Calibri" panose="020F0502020204030204" pitchFamily="34" charset="0"/>
              </a:rPr>
              <a:t> Marbled Murrelet Notice</a:t>
            </a:r>
            <a:endParaRPr lang="en-US" sz="1800" dirty="0">
              <a:effectLst/>
              <a:latin typeface="Times New Roman" panose="02020603050405020304" pitchFamily="18" charset="0"/>
              <a:ea typeface="Calibri" panose="020F0502020204030204" pitchFamily="34" charset="0"/>
            </a:endParaRPr>
          </a:p>
          <a:p>
            <a:pPr marL="0" indent="0">
              <a:buNone/>
            </a:pPr>
            <a:r>
              <a:rPr lang="en-US" sz="1800" b="1" dirty="0">
                <a:effectLst/>
                <a:latin typeface="Calibri" panose="020F0502020204030204" pitchFamily="34" charset="0"/>
                <a:ea typeface="Times New Roman" panose="02020603050405020304" pitchFamily="18" charset="0"/>
              </a:rPr>
              <a:t>OBJECTIVES SET FOR WILDLIFE - Marbled Murrelet</a:t>
            </a:r>
            <a:r>
              <a:rPr lang="en-US" sz="1800" dirty="0">
                <a:effectLst/>
                <a:latin typeface="Calibri" panose="020F0502020204030204" pitchFamily="34" charset="0"/>
                <a:ea typeface="Times New Roman" panose="02020603050405020304" pitchFamily="18" charset="0"/>
              </a:rPr>
              <a:t>, </a:t>
            </a:r>
            <a:r>
              <a:rPr lang="en-US" sz="1800" b="1" i="1" dirty="0">
                <a:effectLst/>
                <a:latin typeface="Calibri" panose="020F0502020204030204" pitchFamily="34" charset="0"/>
                <a:ea typeface="Times New Roman" panose="02020603050405020304" pitchFamily="18" charset="0"/>
              </a:rPr>
              <a:t>FRPA</a:t>
            </a:r>
            <a:r>
              <a:rPr lang="en-US" sz="1800" b="1" dirty="0">
                <a:effectLst/>
                <a:latin typeface="Calibri" panose="020F0502020204030204" pitchFamily="34" charset="0"/>
                <a:ea typeface="Times New Roman" panose="02020603050405020304" pitchFamily="18" charset="0"/>
              </a:rPr>
              <a:t> S.149 (1)(g), </a:t>
            </a:r>
            <a:r>
              <a:rPr lang="en-US" sz="1800" b="1" i="1" dirty="0">
                <a:effectLst/>
                <a:latin typeface="Calibri" panose="020F0502020204030204" pitchFamily="34" charset="0"/>
                <a:ea typeface="Times New Roman" panose="02020603050405020304" pitchFamily="18" charset="0"/>
              </a:rPr>
              <a:t>FPPR</a:t>
            </a:r>
            <a:r>
              <a:rPr lang="en-US" sz="1800" b="1" dirty="0">
                <a:effectLst/>
                <a:latin typeface="Calibri" panose="020F0502020204030204" pitchFamily="34" charset="0"/>
                <a:ea typeface="Times New Roman" panose="02020603050405020304" pitchFamily="18" charset="0"/>
              </a:rPr>
              <a:t> S.7(2). …................OR </a:t>
            </a:r>
            <a:r>
              <a:rPr lang="en-US" sz="1800" b="1" i="1" dirty="0">
                <a:effectLst/>
                <a:latin typeface="Calibri" panose="020F0502020204030204" pitchFamily="34" charset="0"/>
                <a:ea typeface="Times New Roman" panose="02020603050405020304" pitchFamily="18" charset="0"/>
              </a:rPr>
              <a:t>WLPPR</a:t>
            </a:r>
            <a:r>
              <a:rPr lang="en-US" sz="1800" b="1" dirty="0">
                <a:effectLst/>
                <a:latin typeface="Calibri" panose="020F0502020204030204" pitchFamily="34" charset="0"/>
                <a:ea typeface="Times New Roman" panose="02020603050405020304" pitchFamily="18" charset="0"/>
              </a:rPr>
              <a:t> S.9(3)</a:t>
            </a:r>
            <a:endParaRPr lang="en-US" sz="1800" dirty="0">
              <a:effectLst/>
              <a:latin typeface="Calibri" panose="020F0502020204030204" pitchFamily="34" charset="0"/>
              <a:ea typeface="Calibri" panose="020F0502020204030204" pitchFamily="34" charset="0"/>
            </a:endParaRPr>
          </a:p>
          <a:p>
            <a:pPr marL="0" indent="0">
              <a:buNone/>
            </a:pPr>
            <a:r>
              <a:rPr lang="en-US" sz="1800" dirty="0">
                <a:effectLst/>
                <a:latin typeface="Calibri" panose="020F0502020204030204" pitchFamily="34" charset="0"/>
                <a:ea typeface="Times New Roman" panose="02020603050405020304" pitchFamily="18" charset="0"/>
              </a:rPr>
              <a:t>In this (result or strategy), </a:t>
            </a:r>
            <a:r>
              <a:rPr lang="en-US" sz="1800" b="1" dirty="0">
                <a:effectLst/>
                <a:latin typeface="Calibri" panose="020F0502020204030204" pitchFamily="34" charset="0"/>
                <a:ea typeface="Times New Roman" panose="02020603050405020304" pitchFamily="18" charset="0"/>
              </a:rPr>
              <a:t>“Notice” </a:t>
            </a:r>
            <a:r>
              <a:rPr lang="en-US" sz="1800" dirty="0">
                <a:effectLst/>
                <a:latin typeface="Calibri" panose="020F0502020204030204" pitchFamily="34" charset="0"/>
                <a:ea typeface="Times New Roman" panose="02020603050405020304" pitchFamily="18" charset="0"/>
              </a:rPr>
              <a:t>means the: </a:t>
            </a:r>
            <a:r>
              <a:rPr lang="en-US" sz="1800" i="1" dirty="0">
                <a:effectLst/>
                <a:latin typeface="Calibri" panose="020F0502020204030204" pitchFamily="34" charset="0"/>
                <a:ea typeface="Times New Roman" panose="02020603050405020304" pitchFamily="18" charset="0"/>
              </a:rPr>
              <a:t>NOTICE- INDICATORS OF THE AMOUNT, DISTRIBUTION, AND ATTRIBUTES OF WILDLIFE HABITAT REQUIRED FOR THE SURVIVAL OF Marbled Murrelet (</a:t>
            </a:r>
            <a:r>
              <a:rPr lang="en-US" sz="1800" i="1" dirty="0" err="1">
                <a:effectLst/>
                <a:latin typeface="Calibri" panose="020F0502020204030204" pitchFamily="34" charset="0"/>
                <a:ea typeface="Times New Roman" panose="02020603050405020304" pitchFamily="18" charset="0"/>
              </a:rPr>
              <a:t>Brachyramphus</a:t>
            </a:r>
            <a:r>
              <a:rPr lang="en-US" sz="1800" i="1" dirty="0">
                <a:effectLst/>
                <a:latin typeface="Calibri" panose="020F0502020204030204" pitchFamily="34" charset="0"/>
                <a:ea typeface="Times New Roman" panose="02020603050405020304" pitchFamily="18" charset="0"/>
              </a:rPr>
              <a:t> </a:t>
            </a:r>
            <a:r>
              <a:rPr lang="en-US" sz="1800" i="1" dirty="0" err="1">
                <a:effectLst/>
                <a:latin typeface="Calibri" panose="020F0502020204030204" pitchFamily="34" charset="0"/>
                <a:ea typeface="Times New Roman" panose="02020603050405020304" pitchFamily="18" charset="0"/>
              </a:rPr>
              <a:t>marmoratus</a:t>
            </a:r>
            <a:r>
              <a:rPr lang="en-US" sz="1800" i="1" dirty="0">
                <a:effectLst/>
                <a:latin typeface="Calibri" panose="020F0502020204030204" pitchFamily="34" charset="0"/>
                <a:ea typeface="Times New Roman" panose="02020603050405020304" pitchFamily="18" charset="0"/>
              </a:rPr>
              <a:t>) - </a:t>
            </a:r>
            <a:r>
              <a:rPr lang="en-US" sz="1800" dirty="0">
                <a:effectLst/>
                <a:latin typeface="Calibri" panose="020F0502020204030204" pitchFamily="34" charset="0"/>
                <a:ea typeface="Times New Roman" panose="02020603050405020304" pitchFamily="18" charset="0"/>
              </a:rPr>
              <a:t>effective </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December 2, 2021</a:t>
            </a:r>
            <a:endParaRPr lang="en-US" sz="1800" dirty="0">
              <a:effectLst/>
              <a:latin typeface="Calibri" panose="020F0502020204030204" pitchFamily="34" charset="0"/>
              <a:ea typeface="Calibri" panose="020F0502020204030204" pitchFamily="34" charset="0"/>
            </a:endParaRPr>
          </a:p>
          <a:p>
            <a:pPr marL="0" indent="0">
              <a:buNone/>
            </a:pPr>
            <a:r>
              <a:rPr lang="en-CA" sz="1800" b="1" u="none" strike="noStrike" dirty="0">
                <a:effectLst/>
                <a:latin typeface="Calibri" panose="020F0502020204030204" pitchFamily="34" charset="0"/>
                <a:ea typeface="Calibri" panose="020F0502020204030204" pitchFamily="34" charset="0"/>
              </a:rPr>
              <a:t> </a:t>
            </a:r>
            <a:endParaRPr lang="en-US" sz="1800" dirty="0">
              <a:effectLst/>
              <a:latin typeface="Times New Roman" panose="02020603050405020304" pitchFamily="18" charset="0"/>
              <a:ea typeface="Calibri" panose="020F0502020204030204" pitchFamily="34" charset="0"/>
            </a:endParaRPr>
          </a:p>
          <a:p>
            <a:pPr marL="0" indent="0">
              <a:buNone/>
            </a:pPr>
            <a:r>
              <a:rPr lang="en-US" sz="1800" b="1" u="sng" dirty="0">
                <a:effectLst/>
                <a:latin typeface="Calibri" panose="020F0502020204030204" pitchFamily="34" charset="0"/>
                <a:ea typeface="Calibri" panose="020F0502020204030204" pitchFamily="34" charset="0"/>
              </a:rPr>
              <a:t>Working Group:</a:t>
            </a:r>
            <a:r>
              <a:rPr lang="en-US" sz="1800" b="1"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the FSP/WLP Holders within a given landscape unit that wish to enable flexibility provisions for the MAMU Order and Notice, that have agreed upon the terms and conditions of the assembly to coordinate and cooperate with one another.</a:t>
            </a:r>
            <a:endParaRPr lang="en-US" sz="1800" dirty="0">
              <a:effectLst/>
              <a:latin typeface="Times New Roman" panose="02020603050405020304" pitchFamily="18" charset="0"/>
              <a:ea typeface="Calibri" panose="020F0502020204030204" pitchFamily="34" charset="0"/>
            </a:endParaRPr>
          </a:p>
          <a:p>
            <a:pPr marL="0" indent="0">
              <a:buNone/>
            </a:pPr>
            <a:r>
              <a:rPr lang="en-US" sz="1800" u="none" strike="noStrike" dirty="0">
                <a:effectLst/>
                <a:latin typeface="Calibri" panose="020F0502020204030204" pitchFamily="34" charset="0"/>
                <a:ea typeface="Calibri" panose="020F0502020204030204" pitchFamily="34" charset="0"/>
              </a:rPr>
              <a:t> </a:t>
            </a:r>
            <a:endParaRPr lang="en-US" sz="1800" dirty="0">
              <a:effectLst/>
              <a:latin typeface="Times New Roman" panose="02020603050405020304" pitchFamily="18" charset="0"/>
              <a:ea typeface="Calibri" panose="020F0502020204030204" pitchFamily="34" charset="0"/>
            </a:endParaRPr>
          </a:p>
          <a:p>
            <a:pPr marL="0" indent="0">
              <a:buNone/>
            </a:pPr>
            <a:r>
              <a:rPr lang="en-US" sz="1800" b="1" u="sng" dirty="0">
                <a:effectLst/>
                <a:latin typeface="Calibri" panose="020F0502020204030204" pitchFamily="34" charset="0"/>
                <a:ea typeface="Calibri" panose="020F0502020204030204" pitchFamily="34" charset="0"/>
              </a:rPr>
              <a:t>Planning Table(s): </a:t>
            </a:r>
            <a:r>
              <a:rPr lang="en-US" sz="1800" dirty="0">
                <a:effectLst/>
                <a:latin typeface="Calibri" panose="020F0502020204030204" pitchFamily="34" charset="0"/>
                <a:ea typeface="Calibri" panose="020F0502020204030204" pitchFamily="34" charset="0"/>
              </a:rPr>
              <a:t>area of Suitable Habitat distributed across the given forest tenures within each aggregate and landscape unit.</a:t>
            </a:r>
            <a:endParaRPr lang="en-US" sz="1800" dirty="0">
              <a:effectLst/>
              <a:latin typeface="Times New Roman" panose="02020603050405020304" pitchFamily="18" charset="0"/>
              <a:ea typeface="Calibri" panose="020F0502020204030204" pitchFamily="34" charset="0"/>
            </a:endParaRPr>
          </a:p>
          <a:p>
            <a:pPr marL="0" indent="0">
              <a:buNone/>
            </a:pPr>
            <a:endParaRPr lang="en-US" sz="1800" dirty="0">
              <a:solidFill>
                <a:schemeClr val="tx1"/>
              </a:solidFill>
              <a:effectLst/>
              <a:latin typeface="Calibri" panose="020F0502020204030204" pitchFamily="34" charset="0"/>
              <a:ea typeface="Calibri" panose="020F0502020204030204" pitchFamily="34" charset="0"/>
            </a:endParaRPr>
          </a:p>
          <a:p>
            <a:pPr marL="0" indent="0">
              <a:buNone/>
            </a:pPr>
            <a:r>
              <a:rPr lang="en-US" sz="1800" dirty="0">
                <a:effectLst/>
                <a:latin typeface="Calibri" panose="020F0502020204030204" pitchFamily="34" charset="0"/>
                <a:ea typeface="Calibri" panose="020F0502020204030204" pitchFamily="34" charset="0"/>
              </a:rPr>
              <a:t> </a:t>
            </a:r>
          </a:p>
          <a:p>
            <a:pPr lvl="1" indent="-342900">
              <a:buClrTx/>
              <a:buFont typeface="+mj-lt"/>
              <a:buAutoNum type="alphaLcPeriod"/>
            </a:pPr>
            <a:endParaRPr lang="en-US" sz="1800" dirty="0">
              <a:solidFill>
                <a:schemeClr val="tx1"/>
              </a:solidFill>
              <a:effectLst/>
              <a:latin typeface="Times New Roman" panose="02020603050405020304" pitchFamily="18" charset="0"/>
              <a:ea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050075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40AAC-8A8C-44F1-8934-CFA97D124E3C}"/>
              </a:ext>
            </a:extLst>
          </p:cNvPr>
          <p:cNvSpPr>
            <a:spLocks noGrp="1"/>
          </p:cNvSpPr>
          <p:nvPr>
            <p:ph type="title"/>
          </p:nvPr>
        </p:nvSpPr>
        <p:spPr>
          <a:xfrm>
            <a:off x="115359" y="95250"/>
            <a:ext cx="8596668" cy="1771650"/>
          </a:xfrm>
        </p:spPr>
        <p:txBody>
          <a:bodyPr>
            <a:normAutofit fontScale="90000"/>
          </a:bodyPr>
          <a:lstStyle/>
          <a:p>
            <a:pPr algn="ctr"/>
            <a:r>
              <a:rPr lang="en-CA" b="1" u="sng" dirty="0">
                <a:effectLst/>
                <a:latin typeface="Calibri" panose="020F0502020204030204" pitchFamily="34" charset="0"/>
                <a:ea typeface="Calibri" panose="020F0502020204030204" pitchFamily="34" charset="0"/>
              </a:rPr>
              <a:t>2. Draft FSP STRATEGY </a:t>
            </a:r>
            <a:br>
              <a:rPr lang="en-CA" b="1" u="sng" dirty="0">
                <a:effectLst/>
                <a:latin typeface="Calibri" panose="020F0502020204030204" pitchFamily="34" charset="0"/>
                <a:ea typeface="Calibri" panose="020F0502020204030204" pitchFamily="34" charset="0"/>
              </a:rPr>
            </a:br>
            <a:r>
              <a:rPr lang="en-CA" sz="3200" b="1" dirty="0">
                <a:effectLst/>
                <a:latin typeface="Calibri" panose="020F0502020204030204" pitchFamily="34" charset="0"/>
                <a:ea typeface="Calibri" panose="020F0502020204030204" pitchFamily="34" charset="0"/>
              </a:rPr>
              <a:t>“Strategy” for FDU or Woodlot overlaps to collaborate with other FSP Plan Holders and enable flexibility provisions for the MAMU Order and Notice:</a:t>
            </a:r>
            <a:endParaRPr lang="en-US" sz="3200" dirty="0">
              <a:effectLst/>
              <a:latin typeface="Times New Roman" panose="02020603050405020304" pitchFamily="18" charset="0"/>
              <a:ea typeface="Calibri" panose="020F0502020204030204" pitchFamily="34" charset="0"/>
            </a:endParaRPr>
          </a:p>
        </p:txBody>
      </p:sp>
      <p:sp>
        <p:nvSpPr>
          <p:cNvPr id="3" name="Content Placeholder 2">
            <a:extLst>
              <a:ext uri="{FF2B5EF4-FFF2-40B4-BE49-F238E27FC236}">
                <a16:creationId xmlns:a16="http://schemas.microsoft.com/office/drawing/2014/main" id="{3FBF9217-D2FD-4359-A6A0-215F61702FA0}"/>
              </a:ext>
            </a:extLst>
          </p:cNvPr>
          <p:cNvSpPr>
            <a:spLocks noGrp="1"/>
          </p:cNvSpPr>
          <p:nvPr>
            <p:ph sz="half" idx="1"/>
          </p:nvPr>
        </p:nvSpPr>
        <p:spPr>
          <a:xfrm>
            <a:off x="276225" y="1981199"/>
            <a:ext cx="9537700" cy="4705351"/>
          </a:xfrm>
          <a:solidFill>
            <a:schemeClr val="bg1"/>
          </a:solidFill>
        </p:spPr>
        <p:txBody>
          <a:bodyPr>
            <a:normAutofit/>
          </a:bodyPr>
          <a:lstStyle/>
          <a:p>
            <a:pPr marL="0" indent="0">
              <a:buNone/>
            </a:pPr>
            <a:r>
              <a:rPr lang="en-US" sz="1800" dirty="0">
                <a:effectLst/>
                <a:latin typeface="Calibri" panose="020F0502020204030204" pitchFamily="34" charset="0"/>
                <a:ea typeface="Calibri" panose="020F0502020204030204" pitchFamily="34" charset="0"/>
              </a:rPr>
              <a:t>To meet the requirements of the </a:t>
            </a:r>
            <a:r>
              <a:rPr lang="en-US" sz="1800" b="1" dirty="0">
                <a:effectLst/>
                <a:latin typeface="Calibri" panose="020F0502020204030204" pitchFamily="34" charset="0"/>
                <a:ea typeface="Calibri" panose="020F0502020204030204" pitchFamily="34" charset="0"/>
              </a:rPr>
              <a:t>Notice</a:t>
            </a:r>
            <a:r>
              <a:rPr lang="en-US" sz="1800" dirty="0">
                <a:effectLst/>
                <a:latin typeface="Calibri" panose="020F0502020204030204" pitchFamily="34" charset="0"/>
                <a:ea typeface="Calibri" panose="020F0502020204030204" pitchFamily="34" charset="0"/>
              </a:rPr>
              <a:t>, the holder of the FSP (or WLP) will coordinate with other Holders of FSPs and WLPs, as follows.</a:t>
            </a:r>
          </a:p>
          <a:p>
            <a:pPr marL="0" indent="0">
              <a:buNone/>
            </a:pPr>
            <a:r>
              <a:rPr lang="en-US" sz="1800" dirty="0">
                <a:effectLst/>
                <a:latin typeface="Calibri" panose="020F0502020204030204" pitchFamily="34" charset="0"/>
                <a:ea typeface="Calibri" panose="020F0502020204030204" pitchFamily="34" charset="0"/>
              </a:rPr>
              <a:t>The Holder(s) of the FSP will comply with the </a:t>
            </a:r>
            <a:r>
              <a:rPr lang="en-US" sz="1800" b="1" dirty="0">
                <a:effectLst/>
                <a:latin typeface="Calibri" panose="020F0502020204030204" pitchFamily="34" charset="0"/>
                <a:ea typeface="Calibri" panose="020F0502020204030204" pitchFamily="34" charset="0"/>
              </a:rPr>
              <a:t>Notice</a:t>
            </a:r>
            <a:r>
              <a:rPr lang="en-US" sz="1800" dirty="0">
                <a:effectLst/>
                <a:latin typeface="Calibri" panose="020F0502020204030204" pitchFamily="34" charset="0"/>
                <a:ea typeface="Calibri" panose="020F0502020204030204" pitchFamily="34" charset="0"/>
              </a:rPr>
              <a:t> by: </a:t>
            </a:r>
          </a:p>
          <a:p>
            <a:pPr marL="0" lvl="0" indent="0">
              <a:lnSpc>
                <a:spcPct val="105000"/>
              </a:lnSpc>
              <a:spcBef>
                <a:spcPts val="1200"/>
              </a:spcBef>
              <a:buNone/>
            </a:pPr>
            <a:r>
              <a:rPr lang="en-US" sz="1800" dirty="0">
                <a:solidFill>
                  <a:schemeClr val="tx1"/>
                </a:solidFill>
                <a:effectLst/>
                <a:latin typeface="Calibri" panose="020F0502020204030204" pitchFamily="34" charset="0"/>
                <a:ea typeface="Times New Roman" panose="02020603050405020304" pitchFamily="18" charset="0"/>
              </a:rPr>
              <a:t>	a. Maintaining the amount of Suitable Habitat equal to or greater than the MAMU WHA 	Suitable Habitat Minimum in landscape unit portions and landscape unit aggregates as outlined 	in Schedule 1, Table 3 of the Notice; and </a:t>
            </a:r>
            <a:endParaRPr lang="en-US" dirty="0">
              <a:solidFill>
                <a:schemeClr val="tx1"/>
              </a:solidFill>
              <a:latin typeface="Calibri" panose="020F0502020204030204" pitchFamily="34" charset="0"/>
              <a:ea typeface="Times New Roman" panose="02020603050405020304" pitchFamily="18" charset="0"/>
            </a:endParaRPr>
          </a:p>
          <a:p>
            <a:pPr marL="0" lvl="0" indent="0">
              <a:lnSpc>
                <a:spcPct val="105000"/>
              </a:lnSpc>
              <a:spcBef>
                <a:spcPts val="1200"/>
              </a:spcBef>
              <a:buNone/>
            </a:pPr>
            <a:r>
              <a:rPr lang="en-US" sz="1800" dirty="0">
                <a:solidFill>
                  <a:schemeClr val="tx1"/>
                </a:solidFill>
                <a:effectLst/>
                <a:latin typeface="Calibri" panose="020F0502020204030204" pitchFamily="34" charset="0"/>
                <a:ea typeface="Times New Roman" panose="02020603050405020304" pitchFamily="18" charset="0"/>
              </a:rPr>
              <a:t>	b. Maintaining the amount of Suitable Habitat equal to or greater than the MAMU WHA and 	OGMA Suitable Habitat Minimum in landscape unit portions and landscape unit aggregates as 	outlined in Schedule 1, Table 3 of the Notice; and</a:t>
            </a:r>
            <a:endParaRPr lang="en-US" sz="1800" dirty="0">
              <a:solidFill>
                <a:schemeClr val="tx1"/>
              </a:solidFill>
              <a:effectLst/>
              <a:latin typeface="Calibri" panose="020F0502020204030204" pitchFamily="34" charset="0"/>
              <a:ea typeface="Calibri" panose="020F0502020204030204" pitchFamily="34" charset="0"/>
            </a:endParaRPr>
          </a:p>
          <a:p>
            <a:pPr marL="0" indent="0">
              <a:buNone/>
            </a:pPr>
            <a:r>
              <a:rPr lang="en-US" sz="1800" dirty="0">
                <a:solidFill>
                  <a:schemeClr val="tx1"/>
                </a:solidFill>
                <a:effectLst/>
                <a:latin typeface="Calibri" panose="020F0502020204030204" pitchFamily="34" charset="0"/>
                <a:ea typeface="Times New Roman" panose="02020603050405020304" pitchFamily="18" charset="0"/>
              </a:rPr>
              <a:t>	c. Reaching agreement on specifying amounts of Suitable Habitat to maintain equal to or 	greater than the MAMU WHA </a:t>
            </a:r>
            <a:r>
              <a:rPr lang="en-US" sz="1800" dirty="0">
                <a:solidFill>
                  <a:srgbClr val="000000"/>
                </a:solidFill>
                <a:effectLst/>
                <a:latin typeface="Calibri" panose="020F0502020204030204" pitchFamily="34" charset="0"/>
                <a:ea typeface="Times New Roman" panose="02020603050405020304" pitchFamily="18" charset="0"/>
              </a:rPr>
              <a:t>Suitable Habitat</a:t>
            </a:r>
            <a:r>
              <a:rPr lang="en-US" sz="1800" dirty="0">
                <a:effectLst/>
                <a:latin typeface="Calibri" panose="020F0502020204030204" pitchFamily="34" charset="0"/>
                <a:ea typeface="Times New Roman" panose="02020603050405020304" pitchFamily="18" charset="0"/>
              </a:rPr>
              <a:t> Target </a:t>
            </a:r>
            <a:r>
              <a:rPr lang="en-US" sz="1800" dirty="0">
                <a:solidFill>
                  <a:srgbClr val="000000"/>
                </a:solidFill>
                <a:effectLst/>
                <a:latin typeface="Calibri" panose="020F0502020204030204" pitchFamily="34" charset="0"/>
                <a:ea typeface="Times New Roman" panose="02020603050405020304" pitchFamily="18" charset="0"/>
              </a:rPr>
              <a:t>with Attributes as outlined in Schedule 1 	of the Notice to be established as Marbled Murrelet Wildlife Habitat </a:t>
            </a:r>
            <a:r>
              <a:rPr lang="en-US" sz="1800" dirty="0">
                <a:effectLst/>
                <a:latin typeface="Calibri" panose="020F0502020204030204" pitchFamily="34" charset="0"/>
                <a:ea typeface="Times New Roman" panose="02020603050405020304" pitchFamily="18" charset="0"/>
              </a:rPr>
              <a:t>Areas in landscape unit 	portions; </a:t>
            </a:r>
            <a:r>
              <a:rPr lang="en-US" sz="1800" dirty="0">
                <a:solidFill>
                  <a:srgbClr val="000000"/>
                </a:solidFill>
                <a:effectLst/>
                <a:latin typeface="Calibri" panose="020F0502020204030204" pitchFamily="34" charset="0"/>
                <a:ea typeface="Times New Roman" panose="02020603050405020304" pitchFamily="18" charset="0"/>
              </a:rPr>
              <a:t>and</a:t>
            </a:r>
            <a:endParaRPr lang="en-US" sz="1800" dirty="0">
              <a:solidFill>
                <a:schemeClr val="tx1"/>
              </a:solidFill>
              <a:effectLst/>
              <a:latin typeface="Calibri" panose="020F0502020204030204" pitchFamily="34" charset="0"/>
              <a:ea typeface="Calibri" panose="020F0502020204030204" pitchFamily="34" charset="0"/>
            </a:endParaRPr>
          </a:p>
          <a:p>
            <a:pPr marL="0" indent="0">
              <a:buNone/>
            </a:pPr>
            <a:r>
              <a:rPr lang="en-US" sz="1800" dirty="0">
                <a:effectLst/>
                <a:latin typeface="Calibri" panose="020F0502020204030204" pitchFamily="34" charset="0"/>
                <a:ea typeface="Calibri" panose="020F0502020204030204" pitchFamily="34" charset="0"/>
              </a:rPr>
              <a:t> </a:t>
            </a:r>
          </a:p>
          <a:p>
            <a:pPr lvl="1" indent="-342900">
              <a:buClrTx/>
              <a:buFont typeface="+mj-lt"/>
              <a:buAutoNum type="alphaLcPeriod"/>
            </a:pPr>
            <a:endParaRPr lang="en-US" sz="1800" dirty="0">
              <a:solidFill>
                <a:schemeClr val="tx1"/>
              </a:solidFill>
              <a:effectLst/>
              <a:latin typeface="Times New Roman" panose="02020603050405020304" pitchFamily="18" charset="0"/>
              <a:ea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779712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40AAC-8A8C-44F1-8934-CFA97D124E3C}"/>
              </a:ext>
            </a:extLst>
          </p:cNvPr>
          <p:cNvSpPr>
            <a:spLocks noGrp="1"/>
          </p:cNvSpPr>
          <p:nvPr>
            <p:ph type="title"/>
          </p:nvPr>
        </p:nvSpPr>
        <p:spPr>
          <a:xfrm>
            <a:off x="115359" y="95250"/>
            <a:ext cx="8596668" cy="1771650"/>
          </a:xfrm>
        </p:spPr>
        <p:txBody>
          <a:bodyPr>
            <a:normAutofit fontScale="90000"/>
          </a:bodyPr>
          <a:lstStyle/>
          <a:p>
            <a:pPr algn="ctr"/>
            <a:r>
              <a:rPr lang="en-CA" b="1" u="sng" dirty="0">
                <a:effectLst/>
                <a:latin typeface="Calibri" panose="020F0502020204030204" pitchFamily="34" charset="0"/>
                <a:ea typeface="Calibri" panose="020F0502020204030204" pitchFamily="34" charset="0"/>
              </a:rPr>
              <a:t>2. Draft FSP STRATEGY </a:t>
            </a:r>
            <a:br>
              <a:rPr lang="en-CA" b="1" u="sng" dirty="0">
                <a:effectLst/>
                <a:latin typeface="Calibri" panose="020F0502020204030204" pitchFamily="34" charset="0"/>
                <a:ea typeface="Calibri" panose="020F0502020204030204" pitchFamily="34" charset="0"/>
              </a:rPr>
            </a:br>
            <a:r>
              <a:rPr lang="en-CA" sz="3200" b="1" dirty="0">
                <a:effectLst/>
                <a:latin typeface="Calibri" panose="020F0502020204030204" pitchFamily="34" charset="0"/>
                <a:ea typeface="Calibri" panose="020F0502020204030204" pitchFamily="34" charset="0"/>
              </a:rPr>
              <a:t>“Strategy” for FDU or Woodlot overlaps to collaborate with other FSP Plan Holders and enable flexibility provisions for the MAMU Order and Notice:</a:t>
            </a:r>
            <a:endParaRPr lang="en-US" sz="3200" dirty="0">
              <a:effectLst/>
              <a:latin typeface="Times New Roman" panose="02020603050405020304" pitchFamily="18" charset="0"/>
              <a:ea typeface="Calibri" panose="020F0502020204030204" pitchFamily="34" charset="0"/>
            </a:endParaRPr>
          </a:p>
        </p:txBody>
      </p:sp>
      <p:sp>
        <p:nvSpPr>
          <p:cNvPr id="3" name="Content Placeholder 2">
            <a:extLst>
              <a:ext uri="{FF2B5EF4-FFF2-40B4-BE49-F238E27FC236}">
                <a16:creationId xmlns:a16="http://schemas.microsoft.com/office/drawing/2014/main" id="{3FBF9217-D2FD-4359-A6A0-215F61702FA0}"/>
              </a:ext>
            </a:extLst>
          </p:cNvPr>
          <p:cNvSpPr>
            <a:spLocks noGrp="1"/>
          </p:cNvSpPr>
          <p:nvPr>
            <p:ph sz="half" idx="1"/>
          </p:nvPr>
        </p:nvSpPr>
        <p:spPr>
          <a:xfrm>
            <a:off x="276225" y="1981199"/>
            <a:ext cx="9537700" cy="4705351"/>
          </a:xfrm>
          <a:solidFill>
            <a:schemeClr val="bg1"/>
          </a:solidFill>
        </p:spPr>
        <p:txBody>
          <a:bodyPr>
            <a:normAutofit/>
          </a:bodyPr>
          <a:lstStyle/>
          <a:p>
            <a:pPr marL="0" lvl="0" indent="0">
              <a:lnSpc>
                <a:spcPct val="105000"/>
              </a:lnSpc>
              <a:spcAft>
                <a:spcPts val="800"/>
              </a:spcAft>
              <a:buNone/>
            </a:pPr>
            <a:r>
              <a:rPr lang="en-US" sz="1800" dirty="0">
                <a:solidFill>
                  <a:schemeClr val="tx1"/>
                </a:solidFill>
                <a:effectLst/>
                <a:latin typeface="Calibri" panose="020F0502020204030204" pitchFamily="34" charset="0"/>
                <a:ea typeface="Times New Roman" panose="02020603050405020304" pitchFamily="18" charset="0"/>
              </a:rPr>
              <a:t>	d.</a:t>
            </a:r>
            <a:r>
              <a:rPr lang="en-US" dirty="0">
                <a:solidFill>
                  <a:schemeClr val="tx1"/>
                </a:solidFill>
                <a:latin typeface="Calibri" panose="020F0502020204030204" pitchFamily="34" charset="0"/>
                <a:ea typeface="Times New Roman" panose="02020603050405020304" pitchFamily="18" charset="0"/>
              </a:rPr>
              <a:t> </a:t>
            </a:r>
            <a:r>
              <a:rPr lang="en-US" sz="1800" dirty="0">
                <a:effectLst/>
                <a:latin typeface="Calibri" panose="020F0502020204030204" pitchFamily="34" charset="0"/>
                <a:ea typeface="Times New Roman" panose="02020603050405020304" pitchFamily="18" charset="0"/>
              </a:rPr>
              <a:t>Reaching agreement on specifying amounts of Suitable Habitat to maintain equal to or 	greater than the </a:t>
            </a:r>
            <a:r>
              <a:rPr lang="en-US" sz="1800" dirty="0">
                <a:solidFill>
                  <a:srgbClr val="000000"/>
                </a:solidFill>
                <a:effectLst/>
                <a:latin typeface="Calibri" panose="020F0502020204030204" pitchFamily="34" charset="0"/>
                <a:ea typeface="Times New Roman" panose="02020603050405020304" pitchFamily="18" charset="0"/>
              </a:rPr>
              <a:t>MAMU WHA and OGMA Suitable Habitat</a:t>
            </a:r>
            <a:r>
              <a:rPr lang="en-US" sz="1800" dirty="0">
                <a:effectLst/>
                <a:latin typeface="Calibri" panose="020F0502020204030204" pitchFamily="34" charset="0"/>
                <a:ea typeface="Times New Roman" panose="02020603050405020304" pitchFamily="18" charset="0"/>
              </a:rPr>
              <a:t> Target </a:t>
            </a:r>
            <a:r>
              <a:rPr lang="en-US" sz="1800" dirty="0">
                <a:solidFill>
                  <a:srgbClr val="000000"/>
                </a:solidFill>
                <a:effectLst/>
                <a:latin typeface="Calibri" panose="020F0502020204030204" pitchFamily="34" charset="0"/>
                <a:ea typeface="Times New Roman" panose="02020603050405020304" pitchFamily="18" charset="0"/>
              </a:rPr>
              <a:t>with Attributes as outlined in 	Schedule 1 of the Notice to be established as Marbled Murrelet Wildlife Habitat Areas and Old 	Growth Management Areas in landscape unit portions; and </a:t>
            </a:r>
            <a:endParaRPr lang="en-US" sz="1800" dirty="0">
              <a:effectLst/>
              <a:latin typeface="Calibri" panose="020F0502020204030204" pitchFamily="34" charset="0"/>
              <a:ea typeface="Calibri" panose="020F0502020204030204" pitchFamily="34" charset="0"/>
            </a:endParaRPr>
          </a:p>
          <a:p>
            <a:pPr marL="0" indent="0">
              <a:lnSpc>
                <a:spcPct val="105000"/>
              </a:lnSpc>
              <a:spcBef>
                <a:spcPts val="1200"/>
              </a:spcBef>
              <a:buNone/>
            </a:pPr>
            <a:r>
              <a:rPr lang="en-US" sz="1800" dirty="0">
                <a:solidFill>
                  <a:schemeClr val="tx1"/>
                </a:solidFill>
                <a:effectLst/>
                <a:latin typeface="Calibri" panose="020F0502020204030204" pitchFamily="34" charset="0"/>
                <a:ea typeface="Times New Roman" panose="02020603050405020304" pitchFamily="18" charset="0"/>
              </a:rPr>
              <a:t>	e.</a:t>
            </a:r>
            <a:r>
              <a:rPr lang="en-US" dirty="0">
                <a:solidFill>
                  <a:schemeClr val="tx1"/>
                </a:solidFill>
                <a:latin typeface="Calibri" panose="020F0502020204030204" pitchFamily="34" charset="0"/>
                <a:ea typeface="Times New Roman" panose="02020603050405020304" pitchFamily="18" charset="0"/>
              </a:rPr>
              <a:t> </a:t>
            </a:r>
            <a:r>
              <a:rPr lang="en-US" sz="1800" dirty="0">
                <a:effectLst/>
                <a:latin typeface="Calibri" panose="020F0502020204030204" pitchFamily="34" charset="0"/>
                <a:ea typeface="Times New Roman" panose="02020603050405020304" pitchFamily="18" charset="0"/>
              </a:rPr>
              <a:t>I</a:t>
            </a:r>
            <a:r>
              <a:rPr lang="en-US" sz="1800" dirty="0">
                <a:solidFill>
                  <a:srgbClr val="000000"/>
                </a:solidFill>
                <a:effectLst/>
                <a:latin typeface="Calibri" panose="020F0502020204030204" pitchFamily="34" charset="0"/>
                <a:ea typeface="Times New Roman" panose="02020603050405020304" pitchFamily="18" charset="0"/>
              </a:rPr>
              <a:t>dentifying equivalent amount of Suitable Habitat to be maintained above the MAMU 	WHA 	Suitable Habitat Target in a single landscape unit portion, or several landscape unit 	portions 	within the same LU aggregate</a:t>
            </a:r>
            <a:r>
              <a:rPr lang="en-US" sz="1800" dirty="0">
                <a:effectLst/>
                <a:latin typeface="Calibri" panose="020F0502020204030204" pitchFamily="34" charset="0"/>
                <a:ea typeface="Times New Roman" panose="02020603050405020304" pitchFamily="18" charset="0"/>
              </a:rPr>
              <a:t> such that the amount of Suitable Habitat maintained on 	a 	landscape unit portion is met; and </a:t>
            </a:r>
          </a:p>
          <a:p>
            <a:pPr marL="0" indent="0">
              <a:lnSpc>
                <a:spcPct val="105000"/>
              </a:lnSpc>
              <a:spcBef>
                <a:spcPts val="1200"/>
              </a:spcBef>
              <a:buNone/>
            </a:pPr>
            <a:r>
              <a:rPr lang="en-US" dirty="0">
                <a:latin typeface="Calibri" panose="020F0502020204030204" pitchFamily="34" charset="0"/>
                <a:ea typeface="Calibri" panose="020F0502020204030204" pitchFamily="34" charset="0"/>
              </a:rPr>
              <a:t>	f. </a:t>
            </a:r>
            <a:r>
              <a:rPr lang="en-US" sz="1800" dirty="0">
                <a:effectLst/>
                <a:latin typeface="Calibri" panose="020F0502020204030204" pitchFamily="34" charset="0"/>
                <a:ea typeface="Times New Roman" panose="02020603050405020304" pitchFamily="18" charset="0"/>
              </a:rPr>
              <a:t>I</a:t>
            </a:r>
            <a:r>
              <a:rPr lang="en-US" sz="1800" dirty="0">
                <a:solidFill>
                  <a:srgbClr val="000000"/>
                </a:solidFill>
                <a:effectLst/>
                <a:latin typeface="Calibri" panose="020F0502020204030204" pitchFamily="34" charset="0"/>
                <a:ea typeface="Times New Roman" panose="02020603050405020304" pitchFamily="18" charset="0"/>
              </a:rPr>
              <a:t>dentifying the equivalent amount of Suitable Habitat to be maintained above the MAMU 	WHA and OGMA Suitable Habitat Target in a single landscape unit portion, or several landscape 	unit portions within the same LU aggregate</a:t>
            </a:r>
            <a:r>
              <a:rPr lang="en-US" sz="1800" dirty="0">
                <a:effectLst/>
                <a:latin typeface="Calibri" panose="020F0502020204030204" pitchFamily="34" charset="0"/>
                <a:ea typeface="Times New Roman" panose="02020603050405020304" pitchFamily="18" charset="0"/>
              </a:rPr>
              <a:t> such that the amount of Suitable Habitat 	maintained on a landscape unit portion is met; and </a:t>
            </a:r>
            <a:endParaRPr lang="en-US" sz="1800" dirty="0">
              <a:effectLst/>
              <a:latin typeface="Calibri" panose="020F0502020204030204" pitchFamily="34" charset="0"/>
              <a:ea typeface="Calibri" panose="020F0502020204030204" pitchFamily="34" charset="0"/>
            </a:endParaRPr>
          </a:p>
          <a:p>
            <a:pPr marL="0" indent="0">
              <a:lnSpc>
                <a:spcPct val="105000"/>
              </a:lnSpc>
              <a:spcBef>
                <a:spcPts val="1200"/>
              </a:spcBef>
              <a:buNone/>
            </a:pPr>
            <a:endParaRPr lang="en-US" sz="1800" dirty="0">
              <a:effectLst/>
              <a:latin typeface="Calibri" panose="020F0502020204030204" pitchFamily="34" charset="0"/>
              <a:ea typeface="Calibri" panose="020F0502020204030204" pitchFamily="34" charset="0"/>
            </a:endParaRPr>
          </a:p>
          <a:p>
            <a:pPr marL="0" lvl="0" indent="0">
              <a:lnSpc>
                <a:spcPct val="105000"/>
              </a:lnSpc>
              <a:spcBef>
                <a:spcPts val="1200"/>
              </a:spcBef>
              <a:buNone/>
            </a:pPr>
            <a:endParaRPr lang="en-US" sz="1800" dirty="0">
              <a:effectLst/>
              <a:latin typeface="Calibri" panose="020F0502020204030204" pitchFamily="34" charset="0"/>
              <a:ea typeface="Calibri" panose="020F0502020204030204" pitchFamily="34" charset="0"/>
            </a:endParaRPr>
          </a:p>
          <a:p>
            <a:pPr lvl="1" indent="-342900">
              <a:buClrTx/>
              <a:buFont typeface="+mj-lt"/>
              <a:buAutoNum type="alphaLcPeriod"/>
            </a:pPr>
            <a:endParaRPr lang="en-US" sz="1800" dirty="0">
              <a:solidFill>
                <a:schemeClr val="tx1"/>
              </a:solidFill>
              <a:effectLst/>
              <a:latin typeface="Times New Roman" panose="02020603050405020304" pitchFamily="18" charset="0"/>
              <a:ea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320240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40AAC-8A8C-44F1-8934-CFA97D124E3C}"/>
              </a:ext>
            </a:extLst>
          </p:cNvPr>
          <p:cNvSpPr>
            <a:spLocks noGrp="1"/>
          </p:cNvSpPr>
          <p:nvPr>
            <p:ph type="title"/>
          </p:nvPr>
        </p:nvSpPr>
        <p:spPr>
          <a:xfrm>
            <a:off x="115359" y="95250"/>
            <a:ext cx="8596668" cy="1771650"/>
          </a:xfrm>
        </p:spPr>
        <p:txBody>
          <a:bodyPr>
            <a:normAutofit fontScale="90000"/>
          </a:bodyPr>
          <a:lstStyle/>
          <a:p>
            <a:pPr algn="ctr"/>
            <a:r>
              <a:rPr lang="en-CA" b="1" u="sng" dirty="0">
                <a:effectLst/>
                <a:latin typeface="Calibri" panose="020F0502020204030204" pitchFamily="34" charset="0"/>
                <a:ea typeface="Calibri" panose="020F0502020204030204" pitchFamily="34" charset="0"/>
              </a:rPr>
              <a:t>2. Draft FSP STRATEGY </a:t>
            </a:r>
            <a:br>
              <a:rPr lang="en-CA" b="1" u="sng" dirty="0">
                <a:effectLst/>
                <a:latin typeface="Calibri" panose="020F0502020204030204" pitchFamily="34" charset="0"/>
                <a:ea typeface="Calibri" panose="020F0502020204030204" pitchFamily="34" charset="0"/>
              </a:rPr>
            </a:br>
            <a:r>
              <a:rPr lang="en-CA" sz="3200" b="1" dirty="0">
                <a:effectLst/>
                <a:latin typeface="Calibri" panose="020F0502020204030204" pitchFamily="34" charset="0"/>
                <a:ea typeface="Calibri" panose="020F0502020204030204" pitchFamily="34" charset="0"/>
              </a:rPr>
              <a:t>“Strategy” for FDU or Woodlot overlaps to collaborate with other FSP Plan Holders and enable flexibility provisions for the MAMU Order and Notice:</a:t>
            </a:r>
            <a:endParaRPr lang="en-US" sz="3200" dirty="0">
              <a:effectLst/>
              <a:latin typeface="Times New Roman" panose="02020603050405020304" pitchFamily="18" charset="0"/>
              <a:ea typeface="Calibri" panose="020F0502020204030204" pitchFamily="34" charset="0"/>
            </a:endParaRPr>
          </a:p>
        </p:txBody>
      </p:sp>
      <p:sp>
        <p:nvSpPr>
          <p:cNvPr id="3" name="Content Placeholder 2">
            <a:extLst>
              <a:ext uri="{FF2B5EF4-FFF2-40B4-BE49-F238E27FC236}">
                <a16:creationId xmlns:a16="http://schemas.microsoft.com/office/drawing/2014/main" id="{3FBF9217-D2FD-4359-A6A0-215F61702FA0}"/>
              </a:ext>
            </a:extLst>
          </p:cNvPr>
          <p:cNvSpPr>
            <a:spLocks noGrp="1"/>
          </p:cNvSpPr>
          <p:nvPr>
            <p:ph sz="half" idx="1"/>
          </p:nvPr>
        </p:nvSpPr>
        <p:spPr>
          <a:xfrm>
            <a:off x="276225" y="1981199"/>
            <a:ext cx="9537700" cy="4705351"/>
          </a:xfrm>
          <a:solidFill>
            <a:schemeClr val="bg1"/>
          </a:solidFill>
        </p:spPr>
        <p:txBody>
          <a:bodyPr>
            <a:normAutofit/>
          </a:bodyPr>
          <a:lstStyle/>
          <a:p>
            <a:pPr marL="0" lvl="0" indent="0">
              <a:lnSpc>
                <a:spcPct val="105000"/>
              </a:lnSpc>
              <a:buNone/>
            </a:pPr>
            <a:r>
              <a:rPr lang="en-US" dirty="0">
                <a:solidFill>
                  <a:schemeClr val="tx1"/>
                </a:solidFill>
                <a:latin typeface="Calibri" panose="020F0502020204030204" pitchFamily="34" charset="0"/>
                <a:ea typeface="Times New Roman" panose="02020603050405020304" pitchFamily="18" charset="0"/>
              </a:rPr>
              <a:t>	g. </a:t>
            </a:r>
            <a:r>
              <a:rPr lang="en-US" sz="1800" dirty="0">
                <a:effectLst/>
                <a:latin typeface="Calibri" panose="020F0502020204030204" pitchFamily="34" charset="0"/>
                <a:ea typeface="Times New Roman" panose="02020603050405020304" pitchFamily="18" charset="0"/>
              </a:rPr>
              <a:t>If agreement cannot be reached: </a:t>
            </a:r>
            <a:endParaRPr lang="en-US" sz="1800" dirty="0">
              <a:effectLst/>
              <a:latin typeface="Calibri" panose="020F0502020204030204" pitchFamily="34" charset="0"/>
              <a:ea typeface="Calibri" panose="020F0502020204030204" pitchFamily="34" charset="0"/>
            </a:endParaRPr>
          </a:p>
          <a:p>
            <a:pPr marL="114300" indent="0">
              <a:lnSpc>
                <a:spcPct val="105000"/>
              </a:lnSpc>
              <a:buNone/>
            </a:pPr>
            <a:r>
              <a:rPr lang="en-US" sz="1800" dirty="0">
                <a:effectLst/>
                <a:latin typeface="Calibri" panose="020F0502020204030204" pitchFamily="34" charset="0"/>
                <a:ea typeface="Calibri" panose="020F0502020204030204" pitchFamily="34" charset="0"/>
              </a:rPr>
              <a:t> 		1) the FSP Holder(s) will apply the </a:t>
            </a:r>
            <a:r>
              <a:rPr lang="en-US" sz="1800" dirty="0">
                <a:solidFill>
                  <a:srgbClr val="000000"/>
                </a:solidFill>
                <a:effectLst/>
                <a:latin typeface="Calibri" panose="020F0502020204030204" pitchFamily="34" charset="0"/>
                <a:ea typeface="Calibri" panose="020F0502020204030204" pitchFamily="34" charset="0"/>
              </a:rPr>
              <a:t>&lt;INSERT TABLE NAME(S)&gt;</a:t>
            </a:r>
            <a:r>
              <a:rPr lang="en-US" sz="1800" dirty="0">
                <a:effectLst/>
                <a:latin typeface="Calibri" panose="020F0502020204030204" pitchFamily="34" charset="0"/>
                <a:ea typeface="Calibri" panose="020F0502020204030204" pitchFamily="34" charset="0"/>
              </a:rPr>
              <a:t> District Planning Table(s) and 		notify other FSP holders until agreement is reached between FSP Holder(s), OR</a:t>
            </a:r>
          </a:p>
          <a:p>
            <a:pPr marL="114300" indent="0">
              <a:lnSpc>
                <a:spcPct val="105000"/>
              </a:lnSpc>
              <a:buNone/>
            </a:pPr>
            <a:r>
              <a:rPr lang="en-US" dirty="0">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2) the District Working Group may request the Minister to act under FPPR S.19 and 				proportion suitable habitat targets.</a:t>
            </a:r>
          </a:p>
          <a:p>
            <a:pPr marL="0" lvl="0" indent="0">
              <a:lnSpc>
                <a:spcPct val="105000"/>
              </a:lnSpc>
              <a:spcAft>
                <a:spcPts val="800"/>
              </a:spcAft>
              <a:buNone/>
            </a:pPr>
            <a:endParaRPr lang="en-US" sz="1800" dirty="0">
              <a:effectLst/>
              <a:latin typeface="Calibri" panose="020F0502020204030204" pitchFamily="34" charset="0"/>
              <a:ea typeface="Calibri" panose="020F0502020204030204" pitchFamily="34" charset="0"/>
            </a:endParaRPr>
          </a:p>
          <a:p>
            <a:pPr marL="0" lvl="0" indent="0">
              <a:lnSpc>
                <a:spcPct val="105000"/>
              </a:lnSpc>
              <a:spcBef>
                <a:spcPts val="1200"/>
              </a:spcBef>
              <a:buNone/>
            </a:pPr>
            <a:endParaRPr lang="en-US" sz="1800" dirty="0">
              <a:effectLst/>
              <a:latin typeface="Calibri" panose="020F0502020204030204" pitchFamily="34" charset="0"/>
              <a:ea typeface="Calibri" panose="020F0502020204030204" pitchFamily="34" charset="0"/>
            </a:endParaRPr>
          </a:p>
          <a:p>
            <a:pPr lvl="1" indent="-342900">
              <a:buClrTx/>
              <a:buFont typeface="+mj-lt"/>
              <a:buAutoNum type="alphaLcPeriod"/>
            </a:pPr>
            <a:endParaRPr lang="en-US" sz="1800" dirty="0">
              <a:solidFill>
                <a:schemeClr val="tx1"/>
              </a:solidFill>
              <a:effectLst/>
              <a:latin typeface="Times New Roman" panose="02020603050405020304" pitchFamily="18" charset="0"/>
              <a:ea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896610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40AAC-8A8C-44F1-8934-CFA97D124E3C}"/>
              </a:ext>
            </a:extLst>
          </p:cNvPr>
          <p:cNvSpPr>
            <a:spLocks noGrp="1"/>
          </p:cNvSpPr>
          <p:nvPr>
            <p:ph type="title"/>
          </p:nvPr>
        </p:nvSpPr>
        <p:spPr>
          <a:xfrm>
            <a:off x="115359" y="95250"/>
            <a:ext cx="8596668" cy="714375"/>
          </a:xfrm>
        </p:spPr>
        <p:txBody>
          <a:bodyPr>
            <a:normAutofit/>
          </a:bodyPr>
          <a:lstStyle/>
          <a:p>
            <a:pPr algn="ctr"/>
            <a:r>
              <a:rPr lang="en-CA" dirty="0"/>
              <a:t>Next Steps</a:t>
            </a:r>
            <a:endParaRPr lang="en-US" sz="3200" dirty="0">
              <a:effectLst/>
              <a:latin typeface="Times New Roman" panose="02020603050405020304" pitchFamily="18" charset="0"/>
              <a:ea typeface="Calibri" panose="020F0502020204030204" pitchFamily="34" charset="0"/>
            </a:endParaRPr>
          </a:p>
        </p:txBody>
      </p:sp>
      <p:sp>
        <p:nvSpPr>
          <p:cNvPr id="3" name="Content Placeholder 2">
            <a:extLst>
              <a:ext uri="{FF2B5EF4-FFF2-40B4-BE49-F238E27FC236}">
                <a16:creationId xmlns:a16="http://schemas.microsoft.com/office/drawing/2014/main" id="{3FBF9217-D2FD-4359-A6A0-215F61702FA0}"/>
              </a:ext>
            </a:extLst>
          </p:cNvPr>
          <p:cNvSpPr>
            <a:spLocks noGrp="1"/>
          </p:cNvSpPr>
          <p:nvPr>
            <p:ph sz="half" idx="1"/>
          </p:nvPr>
        </p:nvSpPr>
        <p:spPr>
          <a:xfrm>
            <a:off x="276225" y="1981199"/>
            <a:ext cx="9537700" cy="4705351"/>
          </a:xfrm>
          <a:solidFill>
            <a:schemeClr val="bg1"/>
          </a:solidFill>
        </p:spPr>
        <p:txBody>
          <a:bodyPr>
            <a:normAutofit/>
          </a:bodyPr>
          <a:lstStyle/>
          <a:p>
            <a:pPr marL="0" lvl="0" indent="0">
              <a:lnSpc>
                <a:spcPct val="105000"/>
              </a:lnSpc>
              <a:buNone/>
            </a:pPr>
            <a:endParaRPr lang="en-US" sz="1800" dirty="0">
              <a:effectLst/>
              <a:latin typeface="Calibri" panose="020F0502020204030204" pitchFamily="34" charset="0"/>
              <a:ea typeface="Calibri" panose="020F0502020204030204" pitchFamily="34" charset="0"/>
            </a:endParaRPr>
          </a:p>
          <a:p>
            <a:pPr marL="0" lvl="0" indent="0">
              <a:lnSpc>
                <a:spcPct val="105000"/>
              </a:lnSpc>
              <a:spcBef>
                <a:spcPts val="1200"/>
              </a:spcBef>
              <a:buNone/>
            </a:pPr>
            <a:endParaRPr lang="en-US" sz="1800" dirty="0">
              <a:effectLst/>
              <a:latin typeface="Calibri" panose="020F0502020204030204" pitchFamily="34" charset="0"/>
              <a:ea typeface="Calibri" panose="020F0502020204030204" pitchFamily="34" charset="0"/>
            </a:endParaRPr>
          </a:p>
          <a:p>
            <a:pPr lvl="1" indent="-342900">
              <a:buClrTx/>
              <a:buFont typeface="+mj-lt"/>
              <a:buAutoNum type="alphaLcPeriod"/>
            </a:pPr>
            <a:endParaRPr lang="en-US" sz="1800" dirty="0">
              <a:solidFill>
                <a:schemeClr val="tx1"/>
              </a:solidFill>
              <a:effectLst/>
              <a:latin typeface="Times New Roman" panose="02020603050405020304" pitchFamily="18" charset="0"/>
              <a:ea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CF39BB03-D41D-4A5D-B24A-A97DB11C88C2}"/>
              </a:ext>
            </a:extLst>
          </p:cNvPr>
          <p:cNvSpPr txBox="1"/>
          <p:nvPr/>
        </p:nvSpPr>
        <p:spPr>
          <a:xfrm>
            <a:off x="331788" y="809625"/>
            <a:ext cx="6958012" cy="6740307"/>
          </a:xfrm>
          <a:prstGeom prst="rect">
            <a:avLst/>
          </a:prstGeom>
          <a:noFill/>
        </p:spPr>
        <p:txBody>
          <a:bodyPr wrap="square">
            <a:spAutoFit/>
          </a:bodyPr>
          <a:lstStyle/>
          <a:p>
            <a:pPr marL="285750" marR="0" lvl="0" indent="-285750" algn="l"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CA" dirty="0"/>
              <a:t>FSP/WLP (WLP notice only) amendment submission required by </a:t>
            </a:r>
            <a:r>
              <a:rPr lang="en-CA" b="1" dirty="0"/>
              <a:t>June 2, 2022.</a:t>
            </a:r>
          </a:p>
          <a:p>
            <a:pPr marL="285750" indent="-285750" defTabSz="914400">
              <a:buFont typeface="Wingdings" panose="05000000000000000000" pitchFamily="2" charset="2"/>
              <a:buChar char="Ø"/>
              <a:defRPr/>
            </a:pPr>
            <a:r>
              <a:rPr lang="en-CA" dirty="0"/>
              <a:t>Continue the conversation with forming a District Working Group(s)/subgroup(s) to learn and bring a consistent approach/targets/flexibility etc. Ideally formed ahead of amendment submission.</a:t>
            </a:r>
          </a:p>
          <a:p>
            <a:pPr marL="285750" indent="-285750" defTabSz="914400">
              <a:buFont typeface="Wingdings" panose="05000000000000000000" pitchFamily="2" charset="2"/>
              <a:buChar char="Ø"/>
              <a:defRPr/>
            </a:pPr>
            <a:r>
              <a:rPr lang="en-CA" dirty="0"/>
              <a:t>Groups could be organized by Landscape/Aggregate Unit and potentially the FSP holder with the largest chart/AAC for that unit could lead group(s).</a:t>
            </a:r>
          </a:p>
          <a:p>
            <a:pPr marL="285750" lvl="0" indent="-285750">
              <a:buFont typeface="Wingdings" panose="05000000000000000000" pitchFamily="2" charset="2"/>
              <a:buChar char="Ø"/>
            </a:pPr>
            <a:r>
              <a:rPr lang="en-CA" dirty="0"/>
              <a:t>Potential to provide an exemption to PR&amp;C / additional FN consultation </a:t>
            </a:r>
            <a:r>
              <a:rPr lang="en-CA" u="sng" dirty="0"/>
              <a:t>where a “</a:t>
            </a:r>
            <a:r>
              <a:rPr lang="en-CA" b="1" u="sng" dirty="0"/>
              <a:t>Simple</a:t>
            </a:r>
            <a:r>
              <a:rPr lang="en-CA" u="sng" dirty="0"/>
              <a:t>” R/S is proposed </a:t>
            </a:r>
            <a:r>
              <a:rPr lang="en-CA" dirty="0" err="1"/>
              <a:t>ie</a:t>
            </a:r>
            <a:r>
              <a:rPr lang="en-CA" dirty="0"/>
              <a:t> meeting the targets for landscape units, or where they commit to maintaining all suitable habitat.</a:t>
            </a:r>
          </a:p>
          <a:p>
            <a:pPr marL="285750" lvl="0" indent="-285750">
              <a:buFont typeface="Wingdings" panose="05000000000000000000" pitchFamily="2" charset="2"/>
              <a:buChar char="Ø"/>
            </a:pPr>
            <a:r>
              <a:rPr lang="en-CA" dirty="0"/>
              <a:t>Require 60 day PR&amp;C / consultation </a:t>
            </a:r>
            <a:r>
              <a:rPr lang="en-CA" u="sng" dirty="0"/>
              <a:t>where flexibility provisions of the Order/Notice are proposed. </a:t>
            </a:r>
            <a:r>
              <a:rPr lang="en-CA" dirty="0"/>
              <a:t>Co-ordination with other licensees/BCTS in same LU aggregate may be required. Consider, whether there may be interest from FNs where licensees/BCTS want to maintain Suitable Habitat below the target amount in a specific LU (especially for FNs with their own LU plans that specify conservation goals and targets) </a:t>
            </a:r>
          </a:p>
          <a:p>
            <a:pPr marL="285750" indent="-285750" defTabSz="914400">
              <a:buFont typeface="Wingdings" panose="05000000000000000000" pitchFamily="2" charset="2"/>
              <a:buChar char="Ø"/>
              <a:defRPr/>
            </a:pPr>
            <a:endParaRPr lang="en-US" b="1" dirty="0"/>
          </a:p>
          <a:p>
            <a:pPr marL="285750" indent="-285750" defTabSz="914400">
              <a:buFont typeface="Wingdings" panose="05000000000000000000" pitchFamily="2" charset="2"/>
              <a:buChar char="Ø"/>
              <a:defRPr/>
            </a:pPr>
            <a:endParaRPr lang="en-US" dirty="0"/>
          </a:p>
          <a:p>
            <a:pPr marL="285750" marR="0" lvl="0" indent="-285750" algn="l"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b="1" dirty="0"/>
          </a:p>
        </p:txBody>
      </p:sp>
    </p:spTree>
    <p:extLst>
      <p:ext uri="{BB962C8B-B14F-4D97-AF65-F5344CB8AC3E}">
        <p14:creationId xmlns:p14="http://schemas.microsoft.com/office/powerpoint/2010/main" val="41894401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 name="Rectangle 77">
            <a:extLst>
              <a:ext uri="{FF2B5EF4-FFF2-40B4-BE49-F238E27FC236}">
                <a16:creationId xmlns:a16="http://schemas.microsoft.com/office/drawing/2014/main" id="{BD11ECC6-8551-4768-8DFD-CD41AF420A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001"/>
            <a:ext cx="12192000" cy="228599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80" name="Group 79">
            <a:extLst>
              <a:ext uri="{FF2B5EF4-FFF2-40B4-BE49-F238E27FC236}">
                <a16:creationId xmlns:a16="http://schemas.microsoft.com/office/drawing/2014/main" id="{93657592-CA60-4F45-B1A0-88AA7724208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25267" y="-8467"/>
            <a:ext cx="4766733" cy="6866467"/>
            <a:chOff x="7425267" y="-8467"/>
            <a:chExt cx="4766733" cy="6866467"/>
          </a:xfrm>
        </p:grpSpPr>
        <p:cxnSp>
          <p:nvCxnSpPr>
            <p:cNvPr id="81" name="Straight Connector 80">
              <a:extLst>
                <a:ext uri="{FF2B5EF4-FFF2-40B4-BE49-F238E27FC236}">
                  <a16:creationId xmlns:a16="http://schemas.microsoft.com/office/drawing/2014/main" id="{6F47E2B4-7DA9-4312-A1F0-C48388B236A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96547" y="4572001"/>
              <a:ext cx="393665" cy="2285999"/>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35B274F7-039F-4BFC-AA98-B51B1D6CB6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7425267" y="4572001"/>
              <a:ext cx="3383073" cy="2285999"/>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83" name="Rectangle 23">
              <a:extLst>
                <a:ext uri="{FF2B5EF4-FFF2-40B4-BE49-F238E27FC236}">
                  <a16:creationId xmlns:a16="http://schemas.microsoft.com/office/drawing/2014/main" id="{11A31103-C703-46C9-9D26-497A1ACD50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4" name="Rectangle 25">
              <a:extLst>
                <a:ext uri="{FF2B5EF4-FFF2-40B4-BE49-F238E27FC236}">
                  <a16:creationId xmlns:a16="http://schemas.microsoft.com/office/drawing/2014/main" id="{382F955F-FC22-44B8-BDCF-B77580323B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5" name="Isosceles Triangle 84">
              <a:extLst>
                <a:ext uri="{FF2B5EF4-FFF2-40B4-BE49-F238E27FC236}">
                  <a16:creationId xmlns:a16="http://schemas.microsoft.com/office/drawing/2014/main" id="{1F567692-F087-479A-8931-BD2869C3E4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86" name="Rectangle 27">
              <a:extLst>
                <a:ext uri="{FF2B5EF4-FFF2-40B4-BE49-F238E27FC236}">
                  <a16:creationId xmlns:a16="http://schemas.microsoft.com/office/drawing/2014/main" id="{49B3E4CD-0738-4B9D-A14F-1E8694DDF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7" name="Rectangle 28">
              <a:extLst>
                <a:ext uri="{FF2B5EF4-FFF2-40B4-BE49-F238E27FC236}">
                  <a16:creationId xmlns:a16="http://schemas.microsoft.com/office/drawing/2014/main" id="{4753B851-AD90-4CCD-85D0-65AA6567DF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8" name="Rectangle 29">
              <a:extLst>
                <a:ext uri="{FF2B5EF4-FFF2-40B4-BE49-F238E27FC236}">
                  <a16:creationId xmlns:a16="http://schemas.microsoft.com/office/drawing/2014/main" id="{EBF14868-A190-4E21-9522-8977C474C9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89" name="Isosceles Triangle 88">
              <a:extLst>
                <a:ext uri="{FF2B5EF4-FFF2-40B4-BE49-F238E27FC236}">
                  <a16:creationId xmlns:a16="http://schemas.microsoft.com/office/drawing/2014/main" id="{BCBB4922-76EE-442B-A649-09873DCE79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CCB5BABA-6BFF-4FE1-92EC-96E5906F5BC4}"/>
              </a:ext>
            </a:extLst>
          </p:cNvPr>
          <p:cNvSpPr>
            <a:spLocks noGrp="1"/>
          </p:cNvSpPr>
          <p:nvPr>
            <p:ph type="title"/>
          </p:nvPr>
        </p:nvSpPr>
        <p:spPr>
          <a:xfrm>
            <a:off x="677334" y="4765972"/>
            <a:ext cx="8596668" cy="1320800"/>
          </a:xfrm>
        </p:spPr>
        <p:txBody>
          <a:bodyPr anchor="ctr">
            <a:normAutofit/>
          </a:bodyPr>
          <a:lstStyle/>
          <a:p>
            <a:r>
              <a:rPr lang="en-US" sz="4400" dirty="0">
                <a:solidFill>
                  <a:schemeClr val="bg1"/>
                </a:solidFill>
              </a:rPr>
              <a:t>Questions &amp; Discussion</a:t>
            </a:r>
          </a:p>
        </p:txBody>
      </p:sp>
      <p:sp useBgFill="1">
        <p:nvSpPr>
          <p:cNvPr id="91" name="Rectangle 90">
            <a:extLst>
              <a:ext uri="{FF2B5EF4-FFF2-40B4-BE49-F238E27FC236}">
                <a16:creationId xmlns:a16="http://schemas.microsoft.com/office/drawing/2014/main" id="{8E2EB503-A017-4457-A105-53638C97DE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BC80041E-6FC0-40DF-88F0-7E5F2AB696AF}"/>
              </a:ext>
            </a:extLst>
          </p:cNvPr>
          <p:cNvSpPr txBox="1"/>
          <p:nvPr/>
        </p:nvSpPr>
        <p:spPr>
          <a:xfrm>
            <a:off x="529425" y="3249937"/>
            <a:ext cx="3007349" cy="830997"/>
          </a:xfrm>
          <a:prstGeom prst="rect">
            <a:avLst/>
          </a:prstGeom>
          <a:noFill/>
        </p:spPr>
        <p:txBody>
          <a:bodyPr wrap="square" rtlCol="0">
            <a:spAutoFit/>
          </a:bodyPr>
          <a:lstStyle/>
          <a:p>
            <a:r>
              <a:rPr lang="en-CA" sz="4800" dirty="0">
                <a:solidFill>
                  <a:schemeClr val="accent1"/>
                </a:solidFill>
              </a:rPr>
              <a:t>Thank you</a:t>
            </a:r>
            <a:endParaRPr lang="en-US" sz="4800" dirty="0">
              <a:solidFill>
                <a:schemeClr val="accent1"/>
              </a:solidFill>
            </a:endParaRPr>
          </a:p>
        </p:txBody>
      </p:sp>
    </p:spTree>
    <p:extLst>
      <p:ext uri="{BB962C8B-B14F-4D97-AF65-F5344CB8AC3E}">
        <p14:creationId xmlns:p14="http://schemas.microsoft.com/office/powerpoint/2010/main" val="3387402786"/>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C24F515-356D-4532-BE08-F6D7771916F0}">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9AEF1282-A6E9-4912-8AB9-8ED69BF7097D}">
  <ds:schemaRefs>
    <ds:schemaRef ds:uri="http://schemas.microsoft.com/sharepoint/v3/contenttype/forms"/>
  </ds:schemaRefs>
</ds:datastoreItem>
</file>

<file path=customXml/itemProps3.xml><?xml version="1.0" encoding="utf-8"?>
<ds:datastoreItem xmlns:ds="http://schemas.openxmlformats.org/officeDocument/2006/customXml" ds:itemID="{83E04B51-1D33-4F14-BBD7-79D7D27E2EE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Facet design</Template>
  <TotalTime>811</TotalTime>
  <Words>1953</Words>
  <Application>Microsoft Office PowerPoint</Application>
  <PresentationFormat>Widescreen</PresentationFormat>
  <Paragraphs>115</Paragraphs>
  <Slides>15</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Times New Roman</vt:lpstr>
      <vt:lpstr>Trebuchet MS</vt:lpstr>
      <vt:lpstr>Wingdings</vt:lpstr>
      <vt:lpstr>Wingdings 3</vt:lpstr>
      <vt:lpstr>Facet</vt:lpstr>
      <vt:lpstr>DNI FMLT: MAMU Mandatory Amendments</vt:lpstr>
      <vt:lpstr> </vt:lpstr>
      <vt:lpstr>Marbled Murrelet Land Use Aggregates and Portions in DNI</vt:lpstr>
      <vt:lpstr> </vt:lpstr>
      <vt:lpstr>1. Draft FSP RESULT  with no intention or ability to enable flexibility provisions for the MAMU Order and Notice</vt:lpstr>
      <vt:lpstr>1. Draft FSP RESULT  with no intention or ability to enable flexibility provisions for the MAMU Order and Notice</vt:lpstr>
      <vt:lpstr>2. Draft FSP STRATEGY  “Strategy” for FDU or Woodlot overlaps to collaborate with other FSP Plan Holders and enable flexibility provisions for the MAMU Order and Notice:</vt:lpstr>
      <vt:lpstr>2. Draft FSP STRATEGY  “Strategy” (for FDU or Woodlot overlaps) to collaborate with other FSP Plan Holders and enable flexibility provisions for the MAMU Order and Notice:</vt:lpstr>
      <vt:lpstr>2. Draft FSP STRATEGY  “Strategy” for FDU or Woodlot overlaps to collaborate with other FSP Plan Holders and enable flexibility provisions for the MAMU Order and Notice:</vt:lpstr>
      <vt:lpstr>2. Draft FSP STRATEGY  “Strategy” for FDU or Woodlot overlaps to collaborate with other FSP Plan Holders and enable flexibility provisions for the MAMU Order and Notice:</vt:lpstr>
      <vt:lpstr>2. Draft FSP STRATEGY  “Strategy” for FDU or Woodlot overlaps to collaborate with other FSP Plan Holders and enable flexibility provisions for the MAMU Order and Notice:</vt:lpstr>
      <vt:lpstr>2. Draft FSP STRATEGY  “Strategy” for FDU or Woodlot overlaps to collaborate with other FSP Plan Holders and enable flexibility provisions for the MAMU Order and Notice:</vt:lpstr>
      <vt:lpstr>2. Draft FSP STRATEGY  “Strategy” for FDU or Woodlot overlaps to collaborate with other FSP Plan Holders and enable flexibility provisions for the MAMU Order and Notice:</vt:lpstr>
      <vt:lpstr>Next Steps</vt:lpstr>
      <vt:lpstr>Questions &amp; Discussion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FSP Submitters Info Session: MAMU Mandatory Amendments</dc:title>
  <dc:creator>Baker, Michelle FLNR:EX</dc:creator>
  <cp:lastModifiedBy>Beetham, Amy FLNR:EX</cp:lastModifiedBy>
  <cp:revision>32</cp:revision>
  <dcterms:created xsi:type="dcterms:W3CDTF">2022-04-12T15:54:32Z</dcterms:created>
  <dcterms:modified xsi:type="dcterms:W3CDTF">2022-04-21T21:30:15Z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